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347" r:id="rId3"/>
    <p:sldId id="348" r:id="rId4"/>
    <p:sldId id="355" r:id="rId5"/>
    <p:sldId id="350" r:id="rId6"/>
    <p:sldId id="351" r:id="rId7"/>
    <p:sldId id="352" r:id="rId8"/>
    <p:sldId id="353" r:id="rId9"/>
    <p:sldId id="354" r:id="rId10"/>
    <p:sldId id="349" r:id="rId11"/>
    <p:sldId id="336" r:id="rId12"/>
    <p:sldId id="338" r:id="rId13"/>
    <p:sldId id="339" r:id="rId14"/>
    <p:sldId id="337" r:id="rId15"/>
    <p:sldId id="356" r:id="rId16"/>
    <p:sldId id="357" r:id="rId17"/>
    <p:sldId id="359" r:id="rId18"/>
    <p:sldId id="362" r:id="rId19"/>
    <p:sldId id="363" r:id="rId20"/>
    <p:sldId id="364" r:id="rId21"/>
    <p:sldId id="365" r:id="rId22"/>
    <p:sldId id="366" r:id="rId23"/>
    <p:sldId id="367" r:id="rId24"/>
  </p:sldIdLst>
  <p:sldSz cx="12192000" cy="6858000"/>
  <p:notesSz cx="6858000" cy="9144000"/>
  <p:custDataLst>
    <p:tags r:id="rId2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AE2B"/>
    <a:srgbClr val="10594E"/>
    <a:srgbClr val="FFDA68"/>
    <a:srgbClr val="DBF9F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70" autoAdjust="0"/>
    <p:restoredTop sz="96301" autoAdjust="0"/>
  </p:normalViewPr>
  <p:slideViewPr>
    <p:cSldViewPr snapToGrid="0" snapToObjects="1">
      <p:cViewPr varScale="1">
        <p:scale>
          <a:sx n="118" d="100"/>
          <a:sy n="118" d="100"/>
        </p:scale>
        <p:origin x="264" y="192"/>
      </p:cViewPr>
      <p:guideLst>
        <p:guide orient="horz" pos="2184"/>
        <p:guide pos="3840"/>
      </p:guideLst>
    </p:cSldViewPr>
  </p:slideViewPr>
  <p:notesTextViewPr>
    <p:cViewPr>
      <p:scale>
        <a:sx n="114" d="100"/>
        <a:sy n="114"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9D45A17-C9CB-304D-8D90-082D458E5811}" type="datetimeFigureOut">
              <a:rPr lang="en-US" smtClean="0"/>
              <a:t>8/16/24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87650DD-0EC9-F747-945D-41EDBF2F74B4}" type="slidenum">
              <a:rPr lang="en-US" smtClean="0"/>
              <a:t>‹#›</a:t>
            </a:fld>
            <a:endParaRPr lang="en-US"/>
          </a:p>
        </p:txBody>
      </p:sp>
    </p:spTree>
    <p:extLst>
      <p:ext uri="{BB962C8B-B14F-4D97-AF65-F5344CB8AC3E}">
        <p14:creationId xmlns:p14="http://schemas.microsoft.com/office/powerpoint/2010/main" val="245690503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987650DD-0EC9-F747-945D-41EDBF2F74B4}" type="slidenum">
              <a:rPr lang="en-US" smtClean="0"/>
              <a:t>1</a:t>
            </a:fld>
            <a:endParaRPr lang="en-US"/>
          </a:p>
        </p:txBody>
      </p:sp>
    </p:spTree>
    <p:extLst>
      <p:ext uri="{BB962C8B-B14F-4D97-AF65-F5344CB8AC3E}">
        <p14:creationId xmlns:p14="http://schemas.microsoft.com/office/powerpoint/2010/main" val="1762243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368712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7650DD-0EC9-F747-945D-41EDBF2F74B4}" type="slidenum">
              <a:rPr lang="en-US" smtClean="0"/>
              <a:t>15</a:t>
            </a:fld>
            <a:endParaRPr lang="en-US"/>
          </a:p>
        </p:txBody>
      </p:sp>
    </p:spTree>
    <p:extLst>
      <p:ext uri="{BB962C8B-B14F-4D97-AF65-F5344CB8AC3E}">
        <p14:creationId xmlns:p14="http://schemas.microsoft.com/office/powerpoint/2010/main" val="14384673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7650DD-0EC9-F747-945D-41EDBF2F74B4}" type="slidenum">
              <a:rPr lang="en-US" smtClean="0"/>
              <a:t>16</a:t>
            </a:fld>
            <a:endParaRPr lang="en-US"/>
          </a:p>
        </p:txBody>
      </p:sp>
    </p:spTree>
    <p:extLst>
      <p:ext uri="{BB962C8B-B14F-4D97-AF65-F5344CB8AC3E}">
        <p14:creationId xmlns:p14="http://schemas.microsoft.com/office/powerpoint/2010/main" val="887841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7650DD-0EC9-F747-945D-41EDBF2F74B4}" type="slidenum">
              <a:rPr lang="en-US" smtClean="0"/>
              <a:t>17</a:t>
            </a:fld>
            <a:endParaRPr lang="en-US"/>
          </a:p>
        </p:txBody>
      </p:sp>
    </p:spTree>
    <p:extLst>
      <p:ext uri="{BB962C8B-B14F-4D97-AF65-F5344CB8AC3E}">
        <p14:creationId xmlns:p14="http://schemas.microsoft.com/office/powerpoint/2010/main" val="42814284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7650DD-0EC9-F747-945D-41EDBF2F74B4}" type="slidenum">
              <a:rPr lang="en-US" smtClean="0"/>
              <a:t>18</a:t>
            </a:fld>
            <a:endParaRPr lang="en-US"/>
          </a:p>
        </p:txBody>
      </p:sp>
    </p:spTree>
    <p:extLst>
      <p:ext uri="{BB962C8B-B14F-4D97-AF65-F5344CB8AC3E}">
        <p14:creationId xmlns:p14="http://schemas.microsoft.com/office/powerpoint/2010/main" val="31139251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7650DD-0EC9-F747-945D-41EDBF2F74B4}" type="slidenum">
              <a:rPr lang="en-US" smtClean="0"/>
              <a:t>19</a:t>
            </a:fld>
            <a:endParaRPr lang="en-US"/>
          </a:p>
        </p:txBody>
      </p:sp>
    </p:spTree>
    <p:extLst>
      <p:ext uri="{BB962C8B-B14F-4D97-AF65-F5344CB8AC3E}">
        <p14:creationId xmlns:p14="http://schemas.microsoft.com/office/powerpoint/2010/main" val="17962345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7650DD-0EC9-F747-945D-41EDBF2F74B4}" type="slidenum">
              <a:rPr lang="en-US" smtClean="0"/>
              <a:t>20</a:t>
            </a:fld>
            <a:endParaRPr lang="en-US"/>
          </a:p>
        </p:txBody>
      </p:sp>
    </p:spTree>
    <p:extLst>
      <p:ext uri="{BB962C8B-B14F-4D97-AF65-F5344CB8AC3E}">
        <p14:creationId xmlns:p14="http://schemas.microsoft.com/office/powerpoint/2010/main" val="10002203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7650DD-0EC9-F747-945D-41EDBF2F74B4}" type="slidenum">
              <a:rPr lang="en-US" smtClean="0"/>
              <a:t>21</a:t>
            </a:fld>
            <a:endParaRPr lang="en-US"/>
          </a:p>
        </p:txBody>
      </p:sp>
    </p:spTree>
    <p:extLst>
      <p:ext uri="{BB962C8B-B14F-4D97-AF65-F5344CB8AC3E}">
        <p14:creationId xmlns:p14="http://schemas.microsoft.com/office/powerpoint/2010/main" val="8195825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7650DD-0EC9-F747-945D-41EDBF2F74B4}" type="slidenum">
              <a:rPr lang="en-US" smtClean="0"/>
              <a:t>22</a:t>
            </a:fld>
            <a:endParaRPr lang="en-US"/>
          </a:p>
        </p:txBody>
      </p:sp>
    </p:spTree>
    <p:extLst>
      <p:ext uri="{BB962C8B-B14F-4D97-AF65-F5344CB8AC3E}">
        <p14:creationId xmlns:p14="http://schemas.microsoft.com/office/powerpoint/2010/main" val="3601278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347479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181117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23357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15700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38870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598895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49905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997869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custDataLst>
              <p:tags r:id="rId1"/>
            </p:custDataLst>
          </p:nvPr>
        </p:nvSpPr>
        <p:spPr>
          <a:xfrm>
            <a:off x="914400" y="2130430"/>
            <a:ext cx="10363200" cy="1470025"/>
          </a:xfrm>
          <a:prstGeom prst="rect">
            <a:avLst/>
          </a:prstGeom>
        </p:spPr>
        <p:txBody>
          <a:bodyPr/>
          <a:lstStyle>
            <a:lvl1pPr>
              <a:defRPr>
                <a:latin typeface="+mn-lt"/>
              </a:defRPr>
            </a:lvl1pPr>
          </a:lstStyle>
          <a:p>
            <a:r>
              <a:rPr lang="en-US"/>
              <a:t>Click to edit Master title style</a:t>
            </a:r>
            <a:endParaRPr lang="en-US" dirty="0"/>
          </a:p>
        </p:txBody>
      </p:sp>
      <p:sp>
        <p:nvSpPr>
          <p:cNvPr id="3" name="Subtitle 2"/>
          <p:cNvSpPr>
            <a:spLocks noGrp="1"/>
          </p:cNvSpPr>
          <p:nvPr>
            <p:ph type="subTitle" idx="1"/>
            <p:custDataLst>
              <p:tags r:id="rId2"/>
            </p:custDataLst>
          </p:nvPr>
        </p:nvSpPr>
        <p:spPr>
          <a:xfrm>
            <a:off x="1828800" y="3886200"/>
            <a:ext cx="8534400" cy="712114"/>
          </a:xfrm>
          <a:prstGeom prst="rect">
            <a:avLst/>
          </a:prstGeom>
        </p:spPr>
        <p:txBody>
          <a:bodyPr/>
          <a:lstStyle>
            <a:lvl1pPr marL="0" indent="0" algn="ctr">
              <a:buNone/>
              <a:defRPr>
                <a:solidFill>
                  <a:schemeClr val="tx1">
                    <a:tint val="75000"/>
                  </a:schemeClr>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2891725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atin typeface="+mn-lt"/>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9600" y="1600205"/>
            <a:ext cx="10972800" cy="4525963"/>
          </a:xfrm>
          <a:prstGeom prst="rect">
            <a:avLst/>
          </a:prstGeom>
        </p:spPr>
        <p:txBody>
          <a:bodyPr vert="eaVert"/>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1088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3"/>
            <a:ext cx="2743200" cy="5851525"/>
          </a:xfrm>
          <a:prstGeom prst="rect">
            <a:avLst/>
          </a:prstGeom>
        </p:spPr>
        <p:txBody>
          <a:bodyPr vert="eaVert"/>
          <a:lstStyle>
            <a:lvl1pPr>
              <a:defRPr>
                <a:latin typeface="+mn-lt"/>
              </a:defRPr>
            </a:lvl1pPr>
          </a:lstStyle>
          <a:p>
            <a:r>
              <a:rPr lang="en-US"/>
              <a:t>Click to edit Master title style</a:t>
            </a:r>
          </a:p>
        </p:txBody>
      </p:sp>
      <p:sp>
        <p:nvSpPr>
          <p:cNvPr id="3" name="Vertical Text Placeholder 2"/>
          <p:cNvSpPr>
            <a:spLocks noGrp="1"/>
          </p:cNvSpPr>
          <p:nvPr>
            <p:ph type="body" orient="vert" idx="1"/>
          </p:nvPr>
        </p:nvSpPr>
        <p:spPr>
          <a:xfrm>
            <a:off x="609600" y="274643"/>
            <a:ext cx="8026400" cy="5851525"/>
          </a:xfrm>
          <a:prstGeom prst="rect">
            <a:avLst/>
          </a:prstGeom>
        </p:spPr>
        <p:txBody>
          <a:bodyPr vert="eaVert"/>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897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609600" y="74047"/>
            <a:ext cx="10972800" cy="819023"/>
          </a:xfrm>
          <a:prstGeom prst="rect">
            <a:avLst/>
          </a:prstGeom>
        </p:spPr>
        <p:txBody>
          <a:bodyPr/>
          <a:lstStyle>
            <a:lvl1pPr algn="l">
              <a:defRPr>
                <a:solidFill>
                  <a:schemeClr val="tx1"/>
                </a:solidFill>
                <a:latin typeface="+mn-lt"/>
              </a:defRPr>
            </a:lvl1pPr>
          </a:lstStyle>
          <a:p>
            <a:r>
              <a:rPr lang="en-US"/>
              <a:t>Click to edit Master title style</a:t>
            </a:r>
            <a:endParaRPr lang="en-US" dirty="0"/>
          </a:p>
        </p:txBody>
      </p:sp>
      <p:sp>
        <p:nvSpPr>
          <p:cNvPr id="3" name="Content Placeholder 2"/>
          <p:cNvSpPr>
            <a:spLocks noGrp="1"/>
          </p:cNvSpPr>
          <p:nvPr>
            <p:ph idx="1"/>
            <p:custDataLst>
              <p:tags r:id="rId2"/>
            </p:custDataLst>
          </p:nvPr>
        </p:nvSpPr>
        <p:spPr>
          <a:xfrm>
            <a:off x="609600" y="982134"/>
            <a:ext cx="10972800" cy="4770730"/>
          </a:xfrm>
          <a:prstGeom prst="rect">
            <a:avLst/>
          </a:prstGeo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06858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5"/>
            <a:ext cx="10363200" cy="1362075"/>
          </a:xfrm>
          <a:prstGeom prst="rect">
            <a:avLst/>
          </a:prstGeom>
        </p:spPr>
        <p:txBody>
          <a:bodyPr anchor="t"/>
          <a:lstStyle>
            <a:lvl1pPr algn="l">
              <a:defRPr sz="4000" b="1" cap="all">
                <a:latin typeface="+mn-lt"/>
              </a:defRPr>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solidFill>
                  <a:schemeClr val="tx1">
                    <a:tint val="75000"/>
                  </a:schemeClr>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9104354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atin typeface="+mn-lt"/>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5"/>
            <a:ext cx="5384800" cy="4525963"/>
          </a:xfrm>
          <a:prstGeom prst="rect">
            <a:avLst/>
          </a:prstGeom>
        </p:spPr>
        <p:txBody>
          <a:bodyPr/>
          <a:lstStyle>
            <a:lvl1pPr>
              <a:defRPr sz="2800">
                <a:latin typeface="+mn-lt"/>
              </a:defRPr>
            </a:lvl1pPr>
            <a:lvl2pPr>
              <a:defRPr sz="2400">
                <a:latin typeface="+mn-lt"/>
              </a:defRPr>
            </a:lvl2pPr>
            <a:lvl3pPr>
              <a:defRPr sz="2000">
                <a:latin typeface="+mn-lt"/>
              </a:defRPr>
            </a:lvl3pPr>
            <a:lvl4pPr>
              <a:defRPr sz="1800">
                <a:latin typeface="+mn-lt"/>
              </a:defRPr>
            </a:lvl4pPr>
            <a:lvl5pPr>
              <a:defRPr sz="1800">
                <a:latin typeface="+mn-lt"/>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5"/>
            <a:ext cx="5384800" cy="4525963"/>
          </a:xfrm>
          <a:prstGeom prst="rect">
            <a:avLst/>
          </a:prstGeom>
        </p:spPr>
        <p:txBody>
          <a:bodyPr/>
          <a:lstStyle>
            <a:lvl1pPr>
              <a:defRPr sz="2800">
                <a:latin typeface="+mn-lt"/>
              </a:defRPr>
            </a:lvl1pPr>
            <a:lvl2pPr>
              <a:defRPr sz="2400">
                <a:latin typeface="+mn-lt"/>
              </a:defRPr>
            </a:lvl2pPr>
            <a:lvl3pPr>
              <a:defRPr sz="2000">
                <a:latin typeface="+mn-lt"/>
              </a:defRPr>
            </a:lvl3pPr>
            <a:lvl4pPr>
              <a:defRPr sz="1800">
                <a:latin typeface="+mn-lt"/>
              </a:defRPr>
            </a:lvl4pPr>
            <a:lvl5pPr>
              <a:defRPr sz="1800">
                <a:latin typeface="+mn-lt"/>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09493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atin typeface="+mn-lt"/>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atin typeface="+mn-lt"/>
              </a:defRPr>
            </a:lvl1pPr>
            <a:lvl2pPr>
              <a:defRPr sz="2000">
                <a:latin typeface="+mn-lt"/>
              </a:defRPr>
            </a:lvl2pPr>
            <a:lvl3pPr>
              <a:defRPr sz="1800">
                <a:latin typeface="+mn-lt"/>
              </a:defRPr>
            </a:lvl3pPr>
            <a:lvl4pPr>
              <a:defRPr sz="1600">
                <a:latin typeface="+mn-lt"/>
              </a:defRPr>
            </a:lvl4pPr>
            <a:lvl5pPr>
              <a:defRPr sz="1600">
                <a:latin typeface="+mn-lt"/>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0" y="1535113"/>
            <a:ext cx="5389033" cy="639762"/>
          </a:xfrm>
          <a:prstGeom prst="rect">
            <a:avLst/>
          </a:prstGeom>
        </p:spPr>
        <p:txBody>
          <a:bodyPr anchor="b"/>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0" y="2174875"/>
            <a:ext cx="5389033" cy="3951288"/>
          </a:xfrm>
          <a:prstGeom prst="rect">
            <a:avLst/>
          </a:prstGeom>
        </p:spPr>
        <p:txBody>
          <a:bodyPr/>
          <a:lstStyle>
            <a:lvl1pPr>
              <a:defRPr sz="2400">
                <a:latin typeface="+mn-lt"/>
              </a:defRPr>
            </a:lvl1pPr>
            <a:lvl2pPr>
              <a:defRPr sz="2000">
                <a:latin typeface="+mn-lt"/>
              </a:defRPr>
            </a:lvl2pPr>
            <a:lvl3pPr>
              <a:defRPr sz="1800">
                <a:latin typeface="+mn-lt"/>
              </a:defRPr>
            </a:lvl3pPr>
            <a:lvl4pPr>
              <a:defRPr sz="1600">
                <a:latin typeface="+mn-lt"/>
              </a:defRPr>
            </a:lvl4pPr>
            <a:lvl5pPr>
              <a:defRPr sz="1600">
                <a:latin typeface="+mn-lt"/>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15310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endParaRPr lang="en-US" dirty="0"/>
          </a:p>
        </p:txBody>
      </p:sp>
    </p:spTree>
    <p:extLst>
      <p:ext uri="{BB962C8B-B14F-4D97-AF65-F5344CB8AC3E}">
        <p14:creationId xmlns:p14="http://schemas.microsoft.com/office/powerpoint/2010/main" val="280392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6520877"/>
      </p:ext>
    </p:extLst>
  </p:cSld>
  <p:clrMapOvr>
    <a:masterClrMapping/>
  </p:clrMapOvr>
  <p:extLst>
    <p:ext uri="{DCECCB84-F9BA-43D5-87BE-67443E8EF086}">
      <p15:sldGuideLst xmlns:p15="http://schemas.microsoft.com/office/powerpoint/2012/main">
        <p15:guide id="3" orient="horz" pos="2160" userDrawn="1">
          <p15:clr>
            <a:srgbClr val="FBAE40"/>
          </p15:clr>
        </p15:guide>
        <p15:guide id="4"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a:prstGeom prst="rect">
            <a:avLst/>
          </a:prstGeom>
        </p:spPr>
        <p:txBody>
          <a:bodyPr anchor="b"/>
          <a:lstStyle>
            <a:lvl1pPr algn="l">
              <a:defRPr sz="2000" b="1">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4766733" y="273055"/>
            <a:ext cx="6815667" cy="5853113"/>
          </a:xfrm>
          <a:prstGeom prst="rect">
            <a:avLst/>
          </a:prstGeom>
        </p:spPr>
        <p:txBody>
          <a:bodyPr/>
          <a:lstStyle>
            <a:lvl1pPr>
              <a:defRPr sz="3200">
                <a:latin typeface="+mn-lt"/>
              </a:defRPr>
            </a:lvl1pPr>
            <a:lvl2pPr>
              <a:defRPr sz="2800">
                <a:latin typeface="+mn-lt"/>
              </a:defRPr>
            </a:lvl2pPr>
            <a:lvl3pPr>
              <a:defRPr sz="2400">
                <a:latin typeface="+mn-lt"/>
              </a:defRPr>
            </a:lvl3pPr>
            <a:lvl4pPr>
              <a:defRPr sz="2000">
                <a:latin typeface="+mn-lt"/>
              </a:defRPr>
            </a:lvl4pPr>
            <a:lvl5pPr>
              <a:defRPr sz="2000">
                <a:latin typeface="+mn-lt"/>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a:prstGeom prst="rect">
            <a:avLst/>
          </a:prstGeom>
        </p:spPr>
        <p:txBody>
          <a:bodyPr/>
          <a:lstStyle>
            <a:lvl1pPr marL="0" indent="0">
              <a:buNone/>
              <a:defRPr sz="1400">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893040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atin typeface="+mn-lt"/>
              </a:defRPr>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atin typeface="+mn-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038669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8" name="Picture 7" descr="A blue text on a black background&#10;&#10;Description automatically generated">
            <a:extLst>
              <a:ext uri="{FF2B5EF4-FFF2-40B4-BE49-F238E27FC236}">
                <a16:creationId xmlns:a16="http://schemas.microsoft.com/office/drawing/2014/main" id="{366CD230-0FC2-A6FD-3ABB-7D5313C40CE7}"/>
              </a:ext>
            </a:extLst>
          </p:cNvPr>
          <p:cNvPicPr>
            <a:picLocks noChangeAspect="1"/>
          </p:cNvPicPr>
          <p:nvPr/>
        </p:nvPicPr>
        <p:blipFill>
          <a:blip r:embed="rId13"/>
          <a:stretch>
            <a:fillRect/>
          </a:stretch>
        </p:blipFill>
        <p:spPr>
          <a:xfrm>
            <a:off x="8441635" y="6223005"/>
            <a:ext cx="3581018" cy="565424"/>
          </a:xfrm>
          <a:prstGeom prst="rect">
            <a:avLst/>
          </a:prstGeom>
        </p:spPr>
      </p:pic>
    </p:spTree>
    <p:extLst>
      <p:ext uri="{BB962C8B-B14F-4D97-AF65-F5344CB8AC3E}">
        <p14:creationId xmlns:p14="http://schemas.microsoft.com/office/powerpoint/2010/main" val="40266201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8.xml"/><Relationship Id="rId7" Type="http://schemas.openxmlformats.org/officeDocument/2006/relationships/image" Target="../media/image2.png"/><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tags" Target="../tags/tag9.xm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hyperlink" Target="https://www.youtube.com/watch?v=Wn4iPcnyD0M"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ibm.com/topics/data-security"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iapp.org/about/what-is-privacy/"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compact.nl/en/articles/a-global-framework-for-digital-trust-kpmg-and-world-economic-forum-team-up-to-strengthen-digital-trust-globally/"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XUCUNvu8QUg"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momentum.asia/product/the-future-by-chatgpt/"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whitehouse.gov/briefing-room/statements-releases/2023/07/21/fact-sheet-biden-harris-administration-secures-voluntary-commitments-from-leading-artificial-intelligence-companies-to-manage-the-risks-posed-by-ai/"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hyperlink" Target="https://hai.stanford.edu/news/2023-state-ai-14-charts" TargetMode="External"/><Relationship Id="rId4" Type="http://schemas.openxmlformats.org/officeDocument/2006/relationships/image" Target="../media/image19.jpeg"/></Relationships>
</file>

<file path=ppt/slides/_rels/slide19.xml.rels><?xml version="1.0" encoding="UTF-8" standalone="yes"?>
<Relationships xmlns="http://schemas.openxmlformats.org/package/2006/relationships"><Relationship Id="rId8" Type="http://schemas.openxmlformats.org/officeDocument/2006/relationships/hyperlink" Target="https://www.saleschoice.com/policy/" TargetMode="External"/><Relationship Id="rId3" Type="http://schemas.openxmlformats.org/officeDocument/2006/relationships/hyperlink" Target="https://partnershiponai.org/" TargetMode="External"/><Relationship Id="rId7" Type="http://schemas.openxmlformats.org/officeDocument/2006/relationships/hyperlink" Target="https://www.samsungsds.com/en/insights/ai_governance.html"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https://www.bbc.com/news/business-66289583" TargetMode="External"/><Relationship Id="rId5" Type="http://schemas.openxmlformats.org/officeDocument/2006/relationships/hyperlink" Target="https://www.newsmediaalliance.org/global-principles-on-artificial-intelligence-ai/" TargetMode="External"/><Relationship Id="rId10" Type="http://schemas.openxmlformats.org/officeDocument/2006/relationships/hyperlink" Target="https://www.pcmag.com/news/ai-around-the-world-heres-how-different-countries-are-using-it" TargetMode="External"/><Relationship Id="rId4" Type="http://schemas.openxmlformats.org/officeDocument/2006/relationships/hyperlink" Target="https://partnershiponai.org/partners/" TargetMode="External"/><Relationship Id="rId9"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nix-united.com/blog/ai-in-automotive-a-new-edge-of-the-automotive-industry/" TargetMode="External"/></Relationships>
</file>

<file path=ppt/slides/_rels/slide20.xml.rels><?xml version="1.0" encoding="UTF-8" standalone="yes"?>
<Relationships xmlns="http://schemas.openxmlformats.org/package/2006/relationships"><Relationship Id="rId8" Type="http://schemas.openxmlformats.org/officeDocument/2006/relationships/hyperlink" Target="https://www.thomsonreuters.com/en-us/posts/wp-content/uploads/sites/20/2023/08/Addressing-Bias-in-AI-Report.pdf" TargetMode="External"/><Relationship Id="rId3" Type="http://schemas.openxmlformats.org/officeDocument/2006/relationships/hyperlink" Target="https://www.techtarget.com/searchenterpriseai/definition/machine-learning-bias-algorithm-bias-or-AI-bias?Offer=abMeterCharCount_var3" TargetMode="External"/><Relationship Id="rId7" Type="http://schemas.openxmlformats.org/officeDocument/2006/relationships/hyperlink" Target="https://proceedings.mlr.press/v81/buolamwini18a/buolamwini18a.pdf"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hyperlink" Target="https://link.springer.com/article/10.1007/s13347-022-00543-1" TargetMode="External"/><Relationship Id="rId5" Type="http://schemas.openxmlformats.org/officeDocument/2006/relationships/hyperlink" Target="https://www.propublica.org/article/machine-bias-risk-assessments-in-criminal-sentencing" TargetMode="External"/><Relationship Id="rId10" Type="http://schemas.openxmlformats.org/officeDocument/2006/relationships/hyperlink" Target="https://doi.org/10.48550/arXiv.2303.07207" TargetMode="External"/><Relationship Id="rId4" Type="http://schemas.openxmlformats.org/officeDocument/2006/relationships/hyperlink" Target="https://www.zbw-mediatalk.eu/2022/03/discrimination-through-ai-to-what-extent-libraries-are-affected-and-how-staff-can-find-the-right-mindset/" TargetMode="External"/><Relationship Id="rId9" Type="http://schemas.openxmlformats.org/officeDocument/2006/relationships/hyperlink" Target="https://americanlibrariesmagazine.org/blogs/the-scoop/we-cant-ignore-ai/"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chatgpt.com/auth/login" TargetMode="External"/><Relationship Id="rId13" Type="http://schemas.openxmlformats.org/officeDocument/2006/relationships/hyperlink" Target="https://consensus.app/" TargetMode="External"/><Relationship Id="rId18" Type="http://schemas.openxmlformats.org/officeDocument/2006/relationships/hyperlink" Target="https://feedbackfruits.com/automated-feedback" TargetMode="External"/><Relationship Id="rId26" Type="http://schemas.openxmlformats.org/officeDocument/2006/relationships/hyperlink" Target="https://jenni.ai/" TargetMode="External"/><Relationship Id="rId3" Type="http://schemas.openxmlformats.org/officeDocument/2006/relationships/hyperlink" Target="https://clarivate.com/products/books/alethea/" TargetMode="External"/><Relationship Id="rId21" Type="http://schemas.openxmlformats.org/officeDocument/2006/relationships/hyperlink" Target="https://gemini.google.com/" TargetMode="External"/><Relationship Id="rId7" Type="http://schemas.openxmlformats.org/officeDocument/2006/relationships/hyperlink" Target="https://bit.ai/" TargetMode="External"/><Relationship Id="rId12" Type="http://schemas.openxmlformats.org/officeDocument/2006/relationships/hyperlink" Target="https://www.connectedpapers.com/" TargetMode="External"/><Relationship Id="rId17" Type="http://schemas.openxmlformats.org/officeDocument/2006/relationships/hyperlink" Target="https://www.explainpaper.com/" TargetMode="External"/><Relationship Id="rId25" Type="http://schemas.openxmlformats.org/officeDocument/2006/relationships/hyperlink" Target="https://huggingface.co/" TargetMode="External"/><Relationship Id="rId2" Type="http://schemas.openxmlformats.org/officeDocument/2006/relationships/notesSlide" Target="../notesSlides/notesSlide17.xml"/><Relationship Id="rId16" Type="http://schemas.openxmlformats.org/officeDocument/2006/relationships/hyperlink" Target="https://elicit.com/" TargetMode="External"/><Relationship Id="rId20" Type="http://schemas.openxmlformats.org/officeDocument/2006/relationships/hyperlink" Target="https://goblin.tools/" TargetMode="External"/><Relationship Id="rId29" Type="http://schemas.openxmlformats.org/officeDocument/2006/relationships/hyperlink" Target="https://www.kortext.com/premium-live/" TargetMode="External"/><Relationship Id="rId1" Type="http://schemas.openxmlformats.org/officeDocument/2006/relationships/slideLayout" Target="../slideLayouts/slideLayout1.xml"/><Relationship Id="rId6" Type="http://schemas.openxmlformats.org/officeDocument/2006/relationships/hyperlink" Target="https://discovery.researcher.life/ask-rdiscovery" TargetMode="External"/><Relationship Id="rId11" Type="http://schemas.openxmlformats.org/officeDocument/2006/relationships/hyperlink" Target="https://claude.ai/login" TargetMode="External"/><Relationship Id="rId24" Type="http://schemas.openxmlformats.org/officeDocument/2006/relationships/hyperlink" Target="https://heygpt.chat/" TargetMode="External"/><Relationship Id="rId5" Type="http://schemas.openxmlformats.org/officeDocument/2006/relationships/hyperlink" Target="https://www.apple.com/apple-intelligence/" TargetMode="External"/><Relationship Id="rId15" Type="http://schemas.openxmlformats.org/officeDocument/2006/relationships/hyperlink" Target="https://elephas.app/" TargetMode="External"/><Relationship Id="rId23" Type="http://schemas.openxmlformats.org/officeDocument/2006/relationships/hyperlink" Target="https://www.heuristi.ca/" TargetMode="External"/><Relationship Id="rId28" Type="http://schemas.openxmlformats.org/officeDocument/2006/relationships/hyperlink" Target="https://keenious.com/" TargetMode="External"/><Relationship Id="rId10" Type="http://schemas.openxmlformats.org/officeDocument/2006/relationships/hyperlink" Target="https://www.chatpdf.com/" TargetMode="External"/><Relationship Id="rId19" Type="http://schemas.openxmlformats.org/officeDocument/2006/relationships/hyperlink" Target="https://gamma.app/" TargetMode="External"/><Relationship Id="rId4" Type="http://schemas.openxmlformats.org/officeDocument/2006/relationships/hyperlink" Target="https://www.anaconda.com/products/ai-navigator" TargetMode="External"/><Relationship Id="rId9" Type="http://schemas.openxmlformats.org/officeDocument/2006/relationships/hyperlink" Target="https://openai.com/index/introducing-chatgpt-edu/" TargetMode="External"/><Relationship Id="rId14" Type="http://schemas.openxmlformats.org/officeDocument/2006/relationships/hyperlink" Target="https://app.dimensions.ai/" TargetMode="External"/><Relationship Id="rId22" Type="http://schemas.openxmlformats.org/officeDocument/2006/relationships/hyperlink" Target="https://www.grammarly.com/" TargetMode="External"/><Relationship Id="rId27" Type="http://schemas.openxmlformats.org/officeDocument/2006/relationships/hyperlink" Target="https://about.jstor.org/gen-ai/" TargetMode="External"/><Relationship Id="rId30" Type="http://schemas.openxmlformats.org/officeDocument/2006/relationships/hyperlink" Target="https://www.litmaps.com/"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copilot.microsoft.com/" TargetMode="External"/><Relationship Id="rId13" Type="http://schemas.openxmlformats.org/officeDocument/2006/relationships/hyperlink" Target="https://www.packback.co/" TargetMode="External"/><Relationship Id="rId18" Type="http://schemas.openxmlformats.org/officeDocument/2006/relationships/hyperlink" Target="https://personifyai.app/" TargetMode="External"/><Relationship Id="rId26" Type="http://schemas.openxmlformats.org/officeDocument/2006/relationships/hyperlink" Target="https://typeset.io/paraphraser" TargetMode="External"/><Relationship Id="rId3" Type="http://schemas.openxmlformats.org/officeDocument/2006/relationships/hyperlink" Target="https://www.litmaps.com/" TargetMode="External"/><Relationship Id="rId21" Type="http://schemas.openxmlformats.org/officeDocument/2006/relationships/hyperlink" Target="https://powerdrill.ai/" TargetMode="External"/><Relationship Id="rId7" Type="http://schemas.openxmlformats.org/officeDocument/2006/relationships/hyperlink" Target="https://azure.microsoft.com/en-us/products/ai-services/openai-service" TargetMode="External"/><Relationship Id="rId12" Type="http://schemas.openxmlformats.org/officeDocument/2006/relationships/hyperlink" Target="https://www.openread.academy/" TargetMode="External"/><Relationship Id="rId17" Type="http://schemas.openxmlformats.org/officeDocument/2006/relationships/hyperlink" Target="https://www.perplexity.ai/" TargetMode="External"/><Relationship Id="rId25" Type="http://schemas.openxmlformats.org/officeDocument/2006/relationships/hyperlink" Target="https://scholarai.io/" TargetMode="External"/><Relationship Id="rId2" Type="http://schemas.openxmlformats.org/officeDocument/2006/relationships/notesSlide" Target="../notesSlides/notesSlide18.xml"/><Relationship Id="rId16" Type="http://schemas.openxmlformats.org/officeDocument/2006/relationships/hyperlink" Target="https://www.papersapp.com/" TargetMode="External"/><Relationship Id="rId20" Type="http://schemas.openxmlformats.org/officeDocument/2006/relationships/hyperlink" Target="https://poe.com/" TargetMode="External"/><Relationship Id="rId29" Type="http://schemas.openxmlformats.org/officeDocument/2006/relationships/hyperlink" Target="https://openai.com/index/searchgpt-prototype/" TargetMode="External"/><Relationship Id="rId1" Type="http://schemas.openxmlformats.org/officeDocument/2006/relationships/slideLayout" Target="../slideLayouts/slideLayout1.xml"/><Relationship Id="rId6" Type="http://schemas.openxmlformats.org/officeDocument/2006/relationships/hyperlink" Target="https://lumenwriter.ai/" TargetMode="External"/><Relationship Id="rId11" Type="http://schemas.openxmlformats.org/officeDocument/2006/relationships/hyperlink" Target="https://getnextnet.com/" TargetMode="External"/><Relationship Id="rId24" Type="http://schemas.openxmlformats.org/officeDocument/2006/relationships/hyperlink" Target="https://www.researchrabbit.ai/" TargetMode="External"/><Relationship Id="rId32" Type="http://schemas.openxmlformats.org/officeDocument/2006/relationships/hyperlink" Target="https://tavily.com/" TargetMode="External"/><Relationship Id="rId5" Type="http://schemas.openxmlformats.org/officeDocument/2006/relationships/hyperlink" Target="https://llmarena.ai/" TargetMode="External"/><Relationship Id="rId15" Type="http://schemas.openxmlformats.org/officeDocument/2006/relationships/hyperlink" Target="https://paperpal.com/homev2" TargetMode="External"/><Relationship Id="rId23" Type="http://schemas.openxmlformats.org/officeDocument/2006/relationships/hyperlink" Target="https://quillbot.com/" TargetMode="External"/><Relationship Id="rId28" Type="http://schemas.openxmlformats.org/officeDocument/2006/relationships/hyperlink" Target="https://www.elsevier.com/products/scopus/scopus-ai" TargetMode="External"/><Relationship Id="rId10" Type="http://schemas.openxmlformats.org/officeDocument/2006/relationships/hyperlink" Target="https://mistral.ai/" TargetMode="External"/><Relationship Id="rId19" Type="http://schemas.openxmlformats.org/officeDocument/2006/relationships/hyperlink" Target="https://pi.ai/" TargetMode="External"/><Relationship Id="rId31" Type="http://schemas.openxmlformats.org/officeDocument/2006/relationships/hyperlink" Target="https://www.talpasearch.com/" TargetMode="External"/><Relationship Id="rId4" Type="http://schemas.openxmlformats.org/officeDocument/2006/relationships/hyperlink" Target="https://llama.meta.com/" TargetMode="External"/><Relationship Id="rId9" Type="http://schemas.openxmlformats.org/officeDocument/2006/relationships/hyperlink" Target="https://www.microsoft.com/en-us/microsoft-365/enterprise/copilot-for-microsoft-365" TargetMode="External"/><Relationship Id="rId14" Type="http://schemas.openxmlformats.org/officeDocument/2006/relationships/hyperlink" Target="https://www.paperbrain.org/" TargetMode="External"/><Relationship Id="rId22" Type="http://schemas.openxmlformats.org/officeDocument/2006/relationships/hyperlink" Target="https://about.proquest.com/en/blog/2024/proquest-part-of-clarivate-launches-ai-powered-research-assistant/" TargetMode="External"/><Relationship Id="rId27" Type="http://schemas.openxmlformats.org/officeDocument/2006/relationships/hyperlink" Target="https://scite.ai/" TargetMode="External"/><Relationship Id="rId30" Type="http://schemas.openxmlformats.org/officeDocument/2006/relationships/hyperlink" Target="https://www.semanticscholar.org/"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teachermatic.com/" TargetMode="External"/><Relationship Id="rId13" Type="http://schemas.openxmlformats.org/officeDocument/2006/relationships/hyperlink" Target="https://x.writefull.com/academizer" TargetMode="External"/><Relationship Id="rId3" Type="http://schemas.openxmlformats.org/officeDocument/2006/relationships/hyperlink" Target="https://www.elsevier.com/products/scopus/scopus-ai" TargetMode="External"/><Relationship Id="rId7" Type="http://schemas.openxmlformats.org/officeDocument/2006/relationships/hyperlink" Target="https://tavily.com/" TargetMode="External"/><Relationship Id="rId12" Type="http://schemas.openxmlformats.org/officeDocument/2006/relationships/hyperlink" Target="https://wordvice.ai/" TargetMode="External"/><Relationship Id="rId2" Type="http://schemas.openxmlformats.org/officeDocument/2006/relationships/hyperlink" Target="https://scite.ai/" TargetMode="External"/><Relationship Id="rId1" Type="http://schemas.openxmlformats.org/officeDocument/2006/relationships/slideLayout" Target="../slideLayouts/slideLayout2.xml"/><Relationship Id="rId6" Type="http://schemas.openxmlformats.org/officeDocument/2006/relationships/hyperlink" Target="https://www.talpasearch.com/" TargetMode="External"/><Relationship Id="rId11" Type="http://schemas.openxmlformats.org/officeDocument/2006/relationships/hyperlink" Target="https://www.wordtune.com/" TargetMode="External"/><Relationship Id="rId5" Type="http://schemas.openxmlformats.org/officeDocument/2006/relationships/hyperlink" Target="https://www.semanticscholar.org/" TargetMode="External"/><Relationship Id="rId10" Type="http://schemas.openxmlformats.org/officeDocument/2006/relationships/hyperlink" Target="https://www.wolframalpha.com/problem-generator/" TargetMode="External"/><Relationship Id="rId4" Type="http://schemas.openxmlformats.org/officeDocument/2006/relationships/hyperlink" Target="https://openai.com/index/searchgpt-prototype/" TargetMode="External"/><Relationship Id="rId9" Type="http://schemas.openxmlformats.org/officeDocument/2006/relationships/hyperlink" Target="https://clarivate.com/products/scientific-and-academic-research/research-discovery-and-workflow-solutions/webofscience-platform/research-assistant/?campaignname=WoS_Research_Assistant_LeadGen_AG_Global_2024&amp;campaignid=701Do000000l5xvIAA&amp;utm_campaign=WoS_Research_Assistant_LeadGen_AG_Global_2024&amp;utm_source=Blog&amp;utm_medium=Earned_Press" TargetMode="External"/><Relationship Id="rId14" Type="http://schemas.openxmlformats.org/officeDocument/2006/relationships/hyperlink" Target="https://www.yomu.ai/"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themanufacturer.com/articles/challenges-development-autonomous-systems/"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youtube.com/watch?v=ifCIDT4X9AM"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qgHeCfMa39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hyperlink" Target="https://www.youtube.com/watch?v=j69mhky2S_4"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ssZ_8cqfBlE"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QJGlh76YYpU"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tSdIgGin_rk"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custDataLst>
              <p:tags r:id="rId2"/>
            </p:custDataLst>
          </p:nvPr>
        </p:nvSpPr>
        <p:spPr>
          <a:xfrm>
            <a:off x="1162517" y="566423"/>
            <a:ext cx="8307238" cy="2039105"/>
          </a:xfrm>
          <a:effectLst/>
        </p:spPr>
        <p:txBody>
          <a:bodyPr>
            <a:noAutofit/>
            <a:scene3d>
              <a:camera prst="orthographicFront"/>
              <a:lightRig rig="threePt" dir="t"/>
            </a:scene3d>
            <a:sp3d prstMaterial="metal"/>
          </a:bodyPr>
          <a:lstStyle/>
          <a:p>
            <a:pPr algn="l"/>
            <a:r>
              <a:rPr lang="en-US" sz="8800" b="1" dirty="0">
                <a:ln w="15875">
                  <a:noFill/>
                </a:ln>
                <a:solidFill>
                  <a:schemeClr val="tx2">
                    <a:lumMod val="75000"/>
                  </a:schemeClr>
                </a:solidFill>
                <a:ea typeface="Consolas" charset="0"/>
                <a:cs typeface="Consolas" charset="0"/>
              </a:rPr>
              <a:t>AI &amp; LLM with</a:t>
            </a:r>
          </a:p>
        </p:txBody>
      </p:sp>
      <p:sp>
        <p:nvSpPr>
          <p:cNvPr id="16" name="Subtitle 2">
            <a:extLst>
              <a:ext uri="{FF2B5EF4-FFF2-40B4-BE49-F238E27FC236}">
                <a16:creationId xmlns:a16="http://schemas.microsoft.com/office/drawing/2014/main" id="{EA07AD12-EE64-ED4F-817D-D87F40845D2A}"/>
              </a:ext>
            </a:extLst>
          </p:cNvPr>
          <p:cNvSpPr>
            <a:spLocks noGrp="1"/>
          </p:cNvSpPr>
          <p:nvPr>
            <p:ph type="subTitle" idx="1"/>
            <p:custDataLst>
              <p:tags r:id="rId3"/>
            </p:custDataLst>
          </p:nvPr>
        </p:nvSpPr>
        <p:spPr>
          <a:xfrm>
            <a:off x="3917552" y="3702647"/>
            <a:ext cx="2846216" cy="1069848"/>
          </a:xfrm>
        </p:spPr>
        <p:txBody>
          <a:bodyPr/>
          <a:lstStyle/>
          <a:p>
            <a:pPr indent="-457200" algn="l">
              <a:spcBef>
                <a:spcPts val="0"/>
              </a:spcBef>
            </a:pPr>
            <a:r>
              <a:rPr lang="en-US" sz="2800" dirty="0">
                <a:solidFill>
                  <a:schemeClr val="tx1"/>
                </a:solidFill>
                <a:latin typeface="Cabin" pitchFamily="2" charset="77"/>
                <a:cs typeface="Calibri" panose="020F0502020204030204" pitchFamily="34" charset="0"/>
              </a:rPr>
              <a:t>Dr. Timothy D.</a:t>
            </a:r>
          </a:p>
          <a:p>
            <a:pPr indent="-457200" algn="l">
              <a:spcBef>
                <a:spcPts val="0"/>
              </a:spcBef>
            </a:pPr>
            <a:r>
              <a:rPr lang="en-US" sz="2800" dirty="0">
                <a:solidFill>
                  <a:schemeClr val="tx1"/>
                </a:solidFill>
                <a:latin typeface="Cabin" pitchFamily="2" charset="77"/>
                <a:cs typeface="Calibri" panose="020F0502020204030204" pitchFamily="34" charset="0"/>
              </a:rPr>
              <a:t>  Bowman "Dr. B"</a:t>
            </a:r>
          </a:p>
        </p:txBody>
      </p:sp>
      <p:sp>
        <p:nvSpPr>
          <p:cNvPr id="6" name="AutoShape 3"/>
          <p:cNvSpPr>
            <a:spLocks noChangeAspect="1" noChangeArrowheads="1" noTextEdit="1"/>
          </p:cNvSpPr>
          <p:nvPr>
            <p:custDataLst>
              <p:tags r:id="rId4"/>
            </p:custDataLst>
          </p:nvPr>
        </p:nvSpPr>
        <p:spPr bwMode="auto">
          <a:xfrm>
            <a:off x="3127375" y="292100"/>
            <a:ext cx="59372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7" name="Picture 6"/>
          <p:cNvPicPr>
            <a:picLocks noChangeAspect="1"/>
          </p:cNvPicPr>
          <p:nvPr/>
        </p:nvPicPr>
        <p:blipFill>
          <a:blip r:embed="rId7"/>
          <a:stretch>
            <a:fillRect/>
          </a:stretch>
        </p:blipFill>
        <p:spPr>
          <a:xfrm>
            <a:off x="3257661" y="1761188"/>
            <a:ext cx="4165998" cy="1234371"/>
          </a:xfrm>
          <a:prstGeom prst="rect">
            <a:avLst/>
          </a:prstGeom>
        </p:spPr>
      </p:pic>
      <p:pic>
        <p:nvPicPr>
          <p:cNvPr id="17" name="Picture 16" descr="A picture containing person, holding, mask, dark&#10;&#10;Description automatically generated">
            <a:extLst>
              <a:ext uri="{FF2B5EF4-FFF2-40B4-BE49-F238E27FC236}">
                <a16:creationId xmlns:a16="http://schemas.microsoft.com/office/drawing/2014/main" id="{2A38B6A5-AA21-5247-9249-78103D4CFCA1}"/>
              </a:ext>
            </a:extLst>
          </p:cNvPr>
          <p:cNvPicPr>
            <a:picLocks noChangeAspect="1"/>
          </p:cNvPicPr>
          <p:nvPr/>
        </p:nvPicPr>
        <p:blipFill>
          <a:blip r:embed="rId8">
            <a:grayscl/>
          </a:blip>
          <a:stretch>
            <a:fillRect/>
          </a:stretch>
        </p:blipFill>
        <p:spPr>
          <a:xfrm>
            <a:off x="2056781" y="3085732"/>
            <a:ext cx="2141188" cy="2128518"/>
          </a:xfrm>
          <a:prstGeom prst="rect">
            <a:avLst/>
          </a:prstGeom>
        </p:spPr>
      </p:pic>
      <p:sp>
        <p:nvSpPr>
          <p:cNvPr id="5" name="TextBox 4">
            <a:extLst>
              <a:ext uri="{FF2B5EF4-FFF2-40B4-BE49-F238E27FC236}">
                <a16:creationId xmlns:a16="http://schemas.microsoft.com/office/drawing/2014/main" id="{098D2F9F-D43B-9C20-A09F-12E4CF89613D}"/>
              </a:ext>
            </a:extLst>
          </p:cNvPr>
          <p:cNvSpPr txBox="1"/>
          <p:nvPr/>
        </p:nvSpPr>
        <p:spPr>
          <a:xfrm>
            <a:off x="7086267" y="3679504"/>
            <a:ext cx="3048952" cy="1938992"/>
          </a:xfrm>
          <a:prstGeom prst="rect">
            <a:avLst/>
          </a:prstGeom>
          <a:noFill/>
        </p:spPr>
        <p:txBody>
          <a:bodyPr wrap="square">
            <a:spAutoFit/>
          </a:bodyPr>
          <a:lstStyle/>
          <a:p>
            <a:pPr algn="l"/>
            <a:r>
              <a:rPr lang="en-US" sz="1200" b="0" i="0" dirty="0">
                <a:solidFill>
                  <a:srgbClr val="000000"/>
                </a:solidFill>
                <a:effectLst/>
              </a:rPr>
              <a:t>Timothy D Bowman, PhD (Tim or Dr B)</a:t>
            </a:r>
            <a:br>
              <a:rPr lang="en-US" sz="1200" b="0" i="0" dirty="0">
                <a:solidFill>
                  <a:srgbClr val="000000"/>
                </a:solidFill>
                <a:effectLst/>
              </a:rPr>
            </a:br>
            <a:r>
              <a:rPr lang="en-US" sz="1200" b="0" i="0" dirty="0">
                <a:solidFill>
                  <a:srgbClr val="000000"/>
                </a:solidFill>
                <a:effectLst/>
              </a:rPr>
              <a:t>he/him/his</a:t>
            </a:r>
          </a:p>
          <a:p>
            <a:pPr algn="l"/>
            <a:r>
              <a:rPr lang="en-US" sz="1200" b="0" i="0" dirty="0">
                <a:solidFill>
                  <a:srgbClr val="000000"/>
                </a:solidFill>
                <a:effectLst/>
              </a:rPr>
              <a:t>Associate Professor, The </a:t>
            </a:r>
            <a:r>
              <a:rPr lang="en-US" sz="1200" b="0" i="0" dirty="0" err="1">
                <a:solidFill>
                  <a:srgbClr val="000000"/>
                </a:solidFill>
                <a:effectLst/>
              </a:rPr>
              <a:t>iSchool</a:t>
            </a:r>
            <a:endParaRPr lang="en-US" sz="1200" b="0" i="0" dirty="0">
              <a:solidFill>
                <a:srgbClr val="000000"/>
              </a:solidFill>
              <a:effectLst/>
            </a:endParaRPr>
          </a:p>
          <a:p>
            <a:pPr algn="l"/>
            <a:r>
              <a:rPr lang="en-US" sz="1200" b="0" i="0" dirty="0" err="1">
                <a:solidFill>
                  <a:srgbClr val="000000"/>
                </a:solidFill>
                <a:effectLst/>
              </a:rPr>
              <a:t>tbowman@dom.edu</a:t>
            </a:r>
            <a:endParaRPr lang="en-US" sz="1200" b="0" i="0" dirty="0">
              <a:solidFill>
                <a:srgbClr val="000000"/>
              </a:solidFill>
              <a:effectLst/>
            </a:endParaRPr>
          </a:p>
          <a:p>
            <a:pPr algn="l"/>
            <a:r>
              <a:rPr lang="en-US" sz="1200" b="0" i="0" dirty="0">
                <a:solidFill>
                  <a:srgbClr val="000000"/>
                </a:solidFill>
                <a:effectLst/>
              </a:rPr>
              <a:t>Phone: (708) 524-6653</a:t>
            </a:r>
          </a:p>
          <a:p>
            <a:pPr algn="l"/>
            <a:br>
              <a:rPr lang="en-US" sz="1200" b="0" i="0" dirty="0">
                <a:solidFill>
                  <a:srgbClr val="000000"/>
                </a:solidFill>
                <a:effectLst/>
              </a:rPr>
            </a:br>
            <a:r>
              <a:rPr lang="en-US" sz="1200" b="0" i="0" dirty="0">
                <a:solidFill>
                  <a:srgbClr val="000000"/>
                </a:solidFill>
                <a:effectLst/>
              </a:rPr>
              <a:t> </a:t>
            </a:r>
          </a:p>
          <a:p>
            <a:pPr algn="l"/>
            <a:r>
              <a:rPr lang="en-US" sz="1200" b="0" i="0" dirty="0">
                <a:solidFill>
                  <a:srgbClr val="000000"/>
                </a:solidFill>
                <a:effectLst/>
              </a:rPr>
              <a:t>Office Room: Crown 324, </a:t>
            </a:r>
          </a:p>
          <a:p>
            <a:pPr algn="l"/>
            <a:r>
              <a:rPr lang="en-US" sz="1200" dirty="0">
                <a:solidFill>
                  <a:srgbClr val="000000"/>
                </a:solidFill>
              </a:rPr>
              <a:t>	           </a:t>
            </a:r>
            <a:r>
              <a:rPr lang="en-US" sz="1200" b="0" i="0" dirty="0">
                <a:solidFill>
                  <a:srgbClr val="000000"/>
                </a:solidFill>
                <a:effectLst/>
              </a:rPr>
              <a:t>7900 Division Street, </a:t>
            </a:r>
          </a:p>
          <a:p>
            <a:pPr algn="l"/>
            <a:r>
              <a:rPr lang="en-US" sz="1200" dirty="0">
                <a:solidFill>
                  <a:srgbClr val="000000"/>
                </a:solidFill>
              </a:rPr>
              <a:t>	           </a:t>
            </a:r>
            <a:r>
              <a:rPr lang="en-US" sz="1200" b="0" i="0" dirty="0">
                <a:solidFill>
                  <a:srgbClr val="000000"/>
                </a:solidFill>
                <a:effectLst/>
              </a:rPr>
              <a:t>River Forest, IL 60305</a:t>
            </a:r>
          </a:p>
        </p:txBody>
      </p:sp>
      <p:sp>
        <p:nvSpPr>
          <p:cNvPr id="8" name="TextBox 7">
            <a:extLst>
              <a:ext uri="{FF2B5EF4-FFF2-40B4-BE49-F238E27FC236}">
                <a16:creationId xmlns:a16="http://schemas.microsoft.com/office/drawing/2014/main" id="{5D828986-BE9D-E241-B039-348F92A2EE2F}"/>
              </a:ext>
            </a:extLst>
          </p:cNvPr>
          <p:cNvSpPr txBox="1"/>
          <p:nvPr/>
        </p:nvSpPr>
        <p:spPr>
          <a:xfrm>
            <a:off x="1162517" y="398492"/>
            <a:ext cx="2505238" cy="369332"/>
          </a:xfrm>
          <a:prstGeom prst="rect">
            <a:avLst/>
          </a:prstGeom>
          <a:noFill/>
        </p:spPr>
        <p:txBody>
          <a:bodyPr wrap="none" rtlCol="0">
            <a:spAutoFit/>
          </a:bodyPr>
          <a:lstStyle/>
          <a:p>
            <a:r>
              <a:rPr lang="en-US" dirty="0"/>
              <a:t>2024 Summer Workshop</a:t>
            </a:r>
          </a:p>
        </p:txBody>
      </p:sp>
      <p:pic>
        <p:nvPicPr>
          <p:cNvPr id="10" name="Picture 9" descr="A colorful logo on a black background&#10;&#10;Description automatically generated">
            <a:extLst>
              <a:ext uri="{FF2B5EF4-FFF2-40B4-BE49-F238E27FC236}">
                <a16:creationId xmlns:a16="http://schemas.microsoft.com/office/drawing/2014/main" id="{3E8CC3EE-076D-B57C-DF43-C55637D43C80}"/>
              </a:ext>
            </a:extLst>
          </p:cNvPr>
          <p:cNvPicPr>
            <a:picLocks noChangeAspect="1"/>
          </p:cNvPicPr>
          <p:nvPr/>
        </p:nvPicPr>
        <p:blipFill>
          <a:blip r:embed="rId9"/>
          <a:stretch>
            <a:fillRect/>
          </a:stretch>
        </p:blipFill>
        <p:spPr>
          <a:xfrm>
            <a:off x="8576272" y="292100"/>
            <a:ext cx="3022803" cy="2871663"/>
          </a:xfrm>
          <a:prstGeom prst="rect">
            <a:avLst/>
          </a:prstGeom>
        </p:spPr>
      </p:pic>
    </p:spTree>
    <p:custDataLst>
      <p:tags r:id="rId1"/>
    </p:custDataLst>
    <p:extLst>
      <p:ext uri="{BB962C8B-B14F-4D97-AF65-F5344CB8AC3E}">
        <p14:creationId xmlns:p14="http://schemas.microsoft.com/office/powerpoint/2010/main" val="11854542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r>
              <a:rPr lang="en-US" sz="3200" b="1" dirty="0"/>
              <a:t>Autonomous Systems: Self-Driving Cars, Aircraft, and More | InTechnology Podcast | Intel Software</a:t>
            </a:r>
            <a:br>
              <a:rPr lang="en-US" sz="3200" b="1" dirty="0"/>
            </a:br>
            <a:br>
              <a:rPr lang="en-US" sz="3200" b="1" dirty="0"/>
            </a:br>
            <a:endParaRPr lang="en-US" sz="3200" b="1" dirty="0"/>
          </a:p>
        </p:txBody>
      </p:sp>
      <p:sp>
        <p:nvSpPr>
          <p:cNvPr id="4" name="TextBox 3">
            <a:extLst>
              <a:ext uri="{FF2B5EF4-FFF2-40B4-BE49-F238E27FC236}">
                <a16:creationId xmlns:a16="http://schemas.microsoft.com/office/drawing/2014/main" id="{BE2C4139-A351-45C9-37BD-BDE6096C9EE7}"/>
              </a:ext>
            </a:extLst>
          </p:cNvPr>
          <p:cNvSpPr txBox="1"/>
          <p:nvPr/>
        </p:nvSpPr>
        <p:spPr>
          <a:xfrm>
            <a:off x="3537679" y="5478213"/>
            <a:ext cx="6096000" cy="379656"/>
          </a:xfrm>
          <a:prstGeom prst="rect">
            <a:avLst/>
          </a:prstGeom>
          <a:noFill/>
        </p:spPr>
        <p:txBody>
          <a:bodyPr wrap="square">
            <a:spAutoFit/>
          </a:bodyPr>
          <a:lstStyle/>
          <a:p>
            <a:r>
              <a:rPr lang="en-US" sz="1867" dirty="0">
                <a:hlinkClick r:id="rId3"/>
              </a:rPr>
              <a:t>https://www.youtube.com/watch?v=Wn4iPcnyD0M</a:t>
            </a:r>
            <a:r>
              <a:rPr lang="en-US" sz="1867" dirty="0"/>
              <a:t> </a:t>
            </a:r>
          </a:p>
        </p:txBody>
      </p:sp>
      <p:pic>
        <p:nvPicPr>
          <p:cNvPr id="8" name="Picture 7" descr="A screenshot of a video&#10;&#10;Description automatically generated">
            <a:extLst>
              <a:ext uri="{FF2B5EF4-FFF2-40B4-BE49-F238E27FC236}">
                <a16:creationId xmlns:a16="http://schemas.microsoft.com/office/drawing/2014/main" id="{D5307831-7EA2-EE28-71AC-8AA3538C050E}"/>
              </a:ext>
            </a:extLst>
          </p:cNvPr>
          <p:cNvPicPr>
            <a:picLocks noChangeAspect="1"/>
          </p:cNvPicPr>
          <p:nvPr/>
        </p:nvPicPr>
        <p:blipFill>
          <a:blip r:embed="rId4"/>
          <a:stretch>
            <a:fillRect/>
          </a:stretch>
        </p:blipFill>
        <p:spPr>
          <a:xfrm>
            <a:off x="2835639" y="1474907"/>
            <a:ext cx="6096000" cy="3908186"/>
          </a:xfrm>
          <a:prstGeom prst="rect">
            <a:avLst/>
          </a:prstGeom>
        </p:spPr>
      </p:pic>
    </p:spTree>
    <p:extLst>
      <p:ext uri="{BB962C8B-B14F-4D97-AF65-F5344CB8AC3E}">
        <p14:creationId xmlns:p14="http://schemas.microsoft.com/office/powerpoint/2010/main" val="1228052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r>
              <a:rPr lang="en-US" dirty="0"/>
              <a:t>Security, Privacy, and Trust</a:t>
            </a:r>
          </a:p>
        </p:txBody>
      </p:sp>
      <p:sp>
        <p:nvSpPr>
          <p:cNvPr id="8" name="TextBox 7">
            <a:extLst>
              <a:ext uri="{FF2B5EF4-FFF2-40B4-BE49-F238E27FC236}">
                <a16:creationId xmlns:a16="http://schemas.microsoft.com/office/drawing/2014/main" id="{A946E51B-F87D-9EF3-242C-FB63E55235A8}"/>
              </a:ext>
            </a:extLst>
          </p:cNvPr>
          <p:cNvSpPr txBox="1"/>
          <p:nvPr/>
        </p:nvSpPr>
        <p:spPr>
          <a:xfrm>
            <a:off x="803966" y="1130853"/>
            <a:ext cx="5866295" cy="2390911"/>
          </a:xfrm>
          <a:prstGeom prst="rect">
            <a:avLst/>
          </a:prstGeom>
          <a:noFill/>
        </p:spPr>
        <p:txBody>
          <a:bodyPr wrap="square" rtlCol="0">
            <a:spAutoFit/>
          </a:bodyPr>
          <a:lstStyle/>
          <a:p>
            <a:r>
              <a:rPr lang="en-US" sz="1867" b="1" dirty="0"/>
              <a:t>Information Security:  </a:t>
            </a:r>
            <a:r>
              <a:rPr lang="en-US" sz="1867" dirty="0">
                <a:solidFill>
                  <a:srgbClr val="161616"/>
                </a:solidFill>
              </a:rPr>
              <a:t>is the practice of protecting digital information from unauthorized access, corruption or theft throughout its entire lifecycle. It’s a concept that encompasses every aspect of information security from the physical security of hardware and storage devices to administrative and access controls, as well as the logical security of software applications. It also includes organizational policies and procedures.</a:t>
            </a:r>
            <a:endParaRPr lang="en-US" sz="1867" dirty="0"/>
          </a:p>
        </p:txBody>
      </p:sp>
      <p:sp>
        <p:nvSpPr>
          <p:cNvPr id="9" name="TextBox 8">
            <a:extLst>
              <a:ext uri="{FF2B5EF4-FFF2-40B4-BE49-F238E27FC236}">
                <a16:creationId xmlns:a16="http://schemas.microsoft.com/office/drawing/2014/main" id="{2BCAF687-EF36-D0F1-EB7C-ADF3FF7A5654}"/>
              </a:ext>
            </a:extLst>
          </p:cNvPr>
          <p:cNvSpPr txBox="1"/>
          <p:nvPr/>
        </p:nvSpPr>
        <p:spPr>
          <a:xfrm>
            <a:off x="3737113" y="3605144"/>
            <a:ext cx="2914709" cy="276999"/>
          </a:xfrm>
          <a:prstGeom prst="rect">
            <a:avLst/>
          </a:prstGeom>
          <a:noFill/>
        </p:spPr>
        <p:txBody>
          <a:bodyPr wrap="none" rtlCol="0">
            <a:spAutoFit/>
          </a:bodyPr>
          <a:lstStyle/>
          <a:p>
            <a:r>
              <a:rPr lang="en-US" sz="1200" dirty="0">
                <a:hlinkClick r:id="rId2"/>
              </a:rPr>
              <a:t>https://www.ibm.com/topics/data-security</a:t>
            </a:r>
            <a:r>
              <a:rPr lang="en-US" sz="1200" dirty="0"/>
              <a:t> </a:t>
            </a:r>
          </a:p>
        </p:txBody>
      </p:sp>
      <p:pic>
        <p:nvPicPr>
          <p:cNvPr id="10" name="Picture 9">
            <a:extLst>
              <a:ext uri="{FF2B5EF4-FFF2-40B4-BE49-F238E27FC236}">
                <a16:creationId xmlns:a16="http://schemas.microsoft.com/office/drawing/2014/main" id="{359415EE-34AA-B4C1-D119-0C8E22B640B7}"/>
              </a:ext>
            </a:extLst>
          </p:cNvPr>
          <p:cNvPicPr>
            <a:picLocks noChangeAspect="1"/>
          </p:cNvPicPr>
          <p:nvPr/>
        </p:nvPicPr>
        <p:blipFill rotWithShape="1">
          <a:blip r:embed="rId3"/>
          <a:srcRect l="22792" t="12463" r="22573" b="13980"/>
          <a:stretch/>
        </p:blipFill>
        <p:spPr>
          <a:xfrm>
            <a:off x="7411452" y="660284"/>
            <a:ext cx="4083530" cy="4123398"/>
          </a:xfrm>
          <a:prstGeom prst="rect">
            <a:avLst/>
          </a:prstGeom>
        </p:spPr>
      </p:pic>
      <p:sp>
        <p:nvSpPr>
          <p:cNvPr id="11" name="TextBox 10">
            <a:extLst>
              <a:ext uri="{FF2B5EF4-FFF2-40B4-BE49-F238E27FC236}">
                <a16:creationId xmlns:a16="http://schemas.microsoft.com/office/drawing/2014/main" id="{3E172312-9CFA-8F8E-7DD0-753C357B8B15}"/>
              </a:ext>
            </a:extLst>
          </p:cNvPr>
          <p:cNvSpPr txBox="1"/>
          <p:nvPr/>
        </p:nvSpPr>
        <p:spPr>
          <a:xfrm>
            <a:off x="7748925" y="4866106"/>
            <a:ext cx="3472746" cy="276999"/>
          </a:xfrm>
          <a:prstGeom prst="rect">
            <a:avLst/>
          </a:prstGeom>
          <a:noFill/>
        </p:spPr>
        <p:txBody>
          <a:bodyPr wrap="none" rtlCol="0">
            <a:spAutoFit/>
          </a:bodyPr>
          <a:lstStyle/>
          <a:p>
            <a:r>
              <a:rPr lang="en-US" sz="1200" dirty="0"/>
              <a:t>https://</a:t>
            </a:r>
            <a:r>
              <a:rPr lang="en-US" sz="1200" dirty="0" err="1"/>
              <a:t>in.pinterest.com</a:t>
            </a:r>
            <a:r>
              <a:rPr lang="en-US" sz="1200" dirty="0"/>
              <a:t>/pin/420945896429697881/</a:t>
            </a:r>
          </a:p>
        </p:txBody>
      </p:sp>
    </p:spTree>
    <p:extLst>
      <p:ext uri="{BB962C8B-B14F-4D97-AF65-F5344CB8AC3E}">
        <p14:creationId xmlns:p14="http://schemas.microsoft.com/office/powerpoint/2010/main" val="1472006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r>
              <a:rPr lang="en-US" dirty="0"/>
              <a:t>Security, Privacy, and Trust</a:t>
            </a:r>
          </a:p>
        </p:txBody>
      </p:sp>
      <p:sp>
        <p:nvSpPr>
          <p:cNvPr id="8" name="TextBox 7">
            <a:extLst>
              <a:ext uri="{FF2B5EF4-FFF2-40B4-BE49-F238E27FC236}">
                <a16:creationId xmlns:a16="http://schemas.microsoft.com/office/drawing/2014/main" id="{A946E51B-F87D-9EF3-242C-FB63E55235A8}"/>
              </a:ext>
            </a:extLst>
          </p:cNvPr>
          <p:cNvSpPr txBox="1"/>
          <p:nvPr/>
        </p:nvSpPr>
        <p:spPr>
          <a:xfrm>
            <a:off x="821635" y="1387062"/>
            <a:ext cx="5026992" cy="2061718"/>
          </a:xfrm>
          <a:prstGeom prst="rect">
            <a:avLst/>
          </a:prstGeom>
          <a:noFill/>
        </p:spPr>
        <p:txBody>
          <a:bodyPr wrap="square" rtlCol="0">
            <a:spAutoFit/>
          </a:bodyPr>
          <a:lstStyle/>
          <a:p>
            <a:r>
              <a:rPr lang="en-US" sz="2133" b="1" dirty="0">
                <a:solidFill>
                  <a:srgbClr val="222222"/>
                </a:solidFill>
                <a:latin typeface="-apple-system"/>
              </a:rPr>
              <a:t>Information Privacy</a:t>
            </a:r>
            <a:r>
              <a:rPr lang="en-US" sz="2133" dirty="0">
                <a:solidFill>
                  <a:srgbClr val="222222"/>
                </a:solidFill>
                <a:latin typeface="-apple-system"/>
              </a:rPr>
              <a:t>: </a:t>
            </a:r>
            <a:r>
              <a:rPr lang="en-US" sz="2133" dirty="0">
                <a:solidFill>
                  <a:srgbClr val="464547"/>
                </a:solidFill>
                <a:latin typeface="Tabac Sans"/>
              </a:rPr>
              <a:t>Broadly speaking, privacy is the right to be let alone, or freedom from interference or intrusion. Information privacy is the right to have some control over how your personal information is collected and used.</a:t>
            </a:r>
            <a:endParaRPr lang="en-US" sz="2133" dirty="0"/>
          </a:p>
        </p:txBody>
      </p:sp>
      <p:sp>
        <p:nvSpPr>
          <p:cNvPr id="3" name="TextBox 2">
            <a:extLst>
              <a:ext uri="{FF2B5EF4-FFF2-40B4-BE49-F238E27FC236}">
                <a16:creationId xmlns:a16="http://schemas.microsoft.com/office/drawing/2014/main" id="{2E0E137E-11CD-4377-9519-A455B1E04BA7}"/>
              </a:ext>
            </a:extLst>
          </p:cNvPr>
          <p:cNvSpPr txBox="1"/>
          <p:nvPr/>
        </p:nvSpPr>
        <p:spPr>
          <a:xfrm>
            <a:off x="821635" y="3439614"/>
            <a:ext cx="2702086" cy="276999"/>
          </a:xfrm>
          <a:prstGeom prst="rect">
            <a:avLst/>
          </a:prstGeom>
          <a:noFill/>
        </p:spPr>
        <p:txBody>
          <a:bodyPr wrap="none" rtlCol="0">
            <a:spAutoFit/>
          </a:bodyPr>
          <a:lstStyle/>
          <a:p>
            <a:r>
              <a:rPr lang="en-US" sz="1200" dirty="0">
                <a:hlinkClick r:id="rId2"/>
              </a:rPr>
              <a:t>https://iapp.org/about/what-is-privacy/</a:t>
            </a:r>
            <a:r>
              <a:rPr lang="en-US" sz="1200" dirty="0"/>
              <a:t> </a:t>
            </a:r>
          </a:p>
        </p:txBody>
      </p:sp>
      <p:sp>
        <p:nvSpPr>
          <p:cNvPr id="4" name="TextBox 3">
            <a:extLst>
              <a:ext uri="{FF2B5EF4-FFF2-40B4-BE49-F238E27FC236}">
                <a16:creationId xmlns:a16="http://schemas.microsoft.com/office/drawing/2014/main" id="{857B06F7-D344-0805-01FB-45AE4C7B85EB}"/>
              </a:ext>
            </a:extLst>
          </p:cNvPr>
          <p:cNvSpPr txBox="1"/>
          <p:nvPr/>
        </p:nvSpPr>
        <p:spPr>
          <a:xfrm>
            <a:off x="4366333" y="3912377"/>
            <a:ext cx="5239026" cy="2308324"/>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wrap="square" rtlCol="0">
            <a:spAutoFit/>
          </a:bodyPr>
          <a:lstStyle/>
          <a:p>
            <a:r>
              <a:rPr lang="en-US" sz="1600" dirty="0">
                <a:solidFill>
                  <a:schemeClr val="bg1">
                    <a:lumMod val="85000"/>
                  </a:schemeClr>
                </a:solidFill>
              </a:rPr>
              <a:t>Data privacy </a:t>
            </a:r>
            <a:r>
              <a:rPr lang="en-US" sz="1600" dirty="0">
                <a:solidFill>
                  <a:schemeClr val="bg1"/>
                </a:solidFill>
              </a:rPr>
              <a:t>is focused on the use and governance of personal data—things like putting policies in place to ensure that consumers’ personal information is being collected, shared and used in appropriate ways. </a:t>
            </a:r>
          </a:p>
          <a:p>
            <a:endParaRPr lang="en-US" sz="1600" dirty="0">
              <a:solidFill>
                <a:schemeClr val="bg1"/>
              </a:solidFill>
            </a:endParaRPr>
          </a:p>
          <a:p>
            <a:r>
              <a:rPr lang="en-US" sz="1600" dirty="0">
                <a:solidFill>
                  <a:schemeClr val="bg1">
                    <a:lumMod val="85000"/>
                  </a:schemeClr>
                </a:solidFill>
              </a:rPr>
              <a:t>Security</a:t>
            </a:r>
            <a:r>
              <a:rPr lang="en-US" sz="1600" dirty="0">
                <a:solidFill>
                  <a:schemeClr val="bg1"/>
                </a:solidFill>
              </a:rPr>
              <a:t> focuses more on protecting data from malicious attacks and the exploitation of stolen data for profit. While security is necessary for protecting data, it’s not sufficient for addressing privacy.</a:t>
            </a:r>
          </a:p>
        </p:txBody>
      </p:sp>
      <p:pic>
        <p:nvPicPr>
          <p:cNvPr id="5" name="Picture 4">
            <a:extLst>
              <a:ext uri="{FF2B5EF4-FFF2-40B4-BE49-F238E27FC236}">
                <a16:creationId xmlns:a16="http://schemas.microsoft.com/office/drawing/2014/main" id="{958E1E24-780C-ABD6-0731-C810022195E3}"/>
              </a:ext>
            </a:extLst>
          </p:cNvPr>
          <p:cNvPicPr>
            <a:picLocks noChangeAspect="1"/>
          </p:cNvPicPr>
          <p:nvPr/>
        </p:nvPicPr>
        <p:blipFill>
          <a:blip r:embed="rId3"/>
          <a:stretch>
            <a:fillRect/>
          </a:stretch>
        </p:blipFill>
        <p:spPr>
          <a:xfrm>
            <a:off x="7244785" y="483559"/>
            <a:ext cx="4721148" cy="3042758"/>
          </a:xfrm>
          <a:prstGeom prst="rect">
            <a:avLst/>
          </a:prstGeom>
          <a:ln>
            <a:solidFill>
              <a:schemeClr val="tx1"/>
            </a:solidFill>
          </a:ln>
        </p:spPr>
      </p:pic>
    </p:spTree>
    <p:extLst>
      <p:ext uri="{BB962C8B-B14F-4D97-AF65-F5344CB8AC3E}">
        <p14:creationId xmlns:p14="http://schemas.microsoft.com/office/powerpoint/2010/main" val="2099287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r>
              <a:rPr lang="en-US" dirty="0"/>
              <a:t>Security, Privacy, and Trust</a:t>
            </a:r>
          </a:p>
        </p:txBody>
      </p:sp>
      <p:sp>
        <p:nvSpPr>
          <p:cNvPr id="8" name="TextBox 7">
            <a:extLst>
              <a:ext uri="{FF2B5EF4-FFF2-40B4-BE49-F238E27FC236}">
                <a16:creationId xmlns:a16="http://schemas.microsoft.com/office/drawing/2014/main" id="{A946E51B-F87D-9EF3-242C-FB63E55235A8}"/>
              </a:ext>
            </a:extLst>
          </p:cNvPr>
          <p:cNvSpPr txBox="1"/>
          <p:nvPr/>
        </p:nvSpPr>
        <p:spPr>
          <a:xfrm>
            <a:off x="777461" y="1279132"/>
            <a:ext cx="5026992" cy="2061718"/>
          </a:xfrm>
          <a:prstGeom prst="rect">
            <a:avLst/>
          </a:prstGeom>
          <a:noFill/>
        </p:spPr>
        <p:txBody>
          <a:bodyPr wrap="square" rtlCol="0">
            <a:spAutoFit/>
          </a:bodyPr>
          <a:lstStyle/>
          <a:p>
            <a:r>
              <a:rPr lang="en-US" sz="2133" b="1" dirty="0">
                <a:solidFill>
                  <a:srgbClr val="464547"/>
                </a:solidFill>
                <a:latin typeface="Tabac Sans"/>
              </a:rPr>
              <a:t>Digital Trust:</a:t>
            </a:r>
            <a:r>
              <a:rPr lang="en-US" sz="2133" dirty="0">
                <a:solidFill>
                  <a:srgbClr val="464547"/>
                </a:solidFill>
                <a:latin typeface="Tabac Sans"/>
              </a:rPr>
              <a:t> is at the intersection of privacy and security. Both concepts together lay a strong foundation for digital trust, along with other elements such as quality, availability, ethics and integrity, transparency and honesty, and resiliency.</a:t>
            </a:r>
            <a:endParaRPr lang="en-US" sz="2133" dirty="0"/>
          </a:p>
        </p:txBody>
      </p:sp>
      <p:pic>
        <p:nvPicPr>
          <p:cNvPr id="6" name="Picture 5">
            <a:extLst>
              <a:ext uri="{FF2B5EF4-FFF2-40B4-BE49-F238E27FC236}">
                <a16:creationId xmlns:a16="http://schemas.microsoft.com/office/drawing/2014/main" id="{A2FBD065-1124-4774-4300-7F158FA17537}"/>
              </a:ext>
            </a:extLst>
          </p:cNvPr>
          <p:cNvPicPr>
            <a:picLocks noChangeAspect="1"/>
          </p:cNvPicPr>
          <p:nvPr/>
        </p:nvPicPr>
        <p:blipFill>
          <a:blip r:embed="rId2"/>
          <a:stretch>
            <a:fillRect/>
          </a:stretch>
        </p:blipFill>
        <p:spPr>
          <a:xfrm>
            <a:off x="6608407" y="844036"/>
            <a:ext cx="5181600" cy="5169929"/>
          </a:xfrm>
          <a:prstGeom prst="rect">
            <a:avLst/>
          </a:prstGeom>
          <a:ln>
            <a:solidFill>
              <a:schemeClr val="tx1"/>
            </a:solidFill>
          </a:ln>
        </p:spPr>
      </p:pic>
      <p:sp>
        <p:nvSpPr>
          <p:cNvPr id="7" name="TextBox 6">
            <a:extLst>
              <a:ext uri="{FF2B5EF4-FFF2-40B4-BE49-F238E27FC236}">
                <a16:creationId xmlns:a16="http://schemas.microsoft.com/office/drawing/2014/main" id="{F567887E-020A-82F6-2E65-A3E592952ABE}"/>
              </a:ext>
            </a:extLst>
          </p:cNvPr>
          <p:cNvSpPr txBox="1"/>
          <p:nvPr/>
        </p:nvSpPr>
        <p:spPr>
          <a:xfrm>
            <a:off x="2581091" y="5578868"/>
            <a:ext cx="4027317" cy="646331"/>
          </a:xfrm>
          <a:prstGeom prst="rect">
            <a:avLst/>
          </a:prstGeom>
          <a:noFill/>
        </p:spPr>
        <p:txBody>
          <a:bodyPr wrap="square" rtlCol="0">
            <a:spAutoFit/>
          </a:bodyPr>
          <a:lstStyle/>
          <a:p>
            <a:r>
              <a:rPr lang="en-US" sz="1200" dirty="0">
                <a:hlinkClick r:id="rId3"/>
              </a:rPr>
              <a:t>https://www.compact.nl/en/articles/a-global-framework-for-digital-trust-kpmg-and-world-economic-forum-team-up-to-strengthen-digital-trust-globally/</a:t>
            </a:r>
            <a:r>
              <a:rPr lang="en-US" sz="1200" dirty="0"/>
              <a:t> </a:t>
            </a:r>
          </a:p>
        </p:txBody>
      </p:sp>
    </p:spTree>
    <p:extLst>
      <p:ext uri="{BB962C8B-B14F-4D97-AF65-F5344CB8AC3E}">
        <p14:creationId xmlns:p14="http://schemas.microsoft.com/office/powerpoint/2010/main" val="1052500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r>
              <a:rPr lang="en-US" dirty="0"/>
              <a:t>Generative AI and the End of Trust</a:t>
            </a:r>
            <a:br>
              <a:rPr lang="en-US" dirty="0"/>
            </a:br>
            <a:endParaRPr lang="en-US" dirty="0"/>
          </a:p>
        </p:txBody>
      </p:sp>
      <p:pic>
        <p:nvPicPr>
          <p:cNvPr id="4" name="Picture 3">
            <a:extLst>
              <a:ext uri="{FF2B5EF4-FFF2-40B4-BE49-F238E27FC236}">
                <a16:creationId xmlns:a16="http://schemas.microsoft.com/office/drawing/2014/main" id="{21D49448-C241-6B81-92E7-D70687318405}"/>
              </a:ext>
            </a:extLst>
          </p:cNvPr>
          <p:cNvPicPr>
            <a:picLocks noChangeAspect="1"/>
          </p:cNvPicPr>
          <p:nvPr/>
        </p:nvPicPr>
        <p:blipFill>
          <a:blip r:embed="rId2"/>
          <a:stretch>
            <a:fillRect/>
          </a:stretch>
        </p:blipFill>
        <p:spPr>
          <a:xfrm>
            <a:off x="6005443" y="1136263"/>
            <a:ext cx="5181600" cy="3349758"/>
          </a:xfrm>
          <a:prstGeom prst="rect">
            <a:avLst/>
          </a:prstGeom>
        </p:spPr>
      </p:pic>
      <p:sp>
        <p:nvSpPr>
          <p:cNvPr id="5" name="TextBox 4">
            <a:extLst>
              <a:ext uri="{FF2B5EF4-FFF2-40B4-BE49-F238E27FC236}">
                <a16:creationId xmlns:a16="http://schemas.microsoft.com/office/drawing/2014/main" id="{2B204419-C61C-B863-06E3-4EF890BE231C}"/>
              </a:ext>
            </a:extLst>
          </p:cNvPr>
          <p:cNvSpPr txBox="1"/>
          <p:nvPr/>
        </p:nvSpPr>
        <p:spPr>
          <a:xfrm>
            <a:off x="7749051" y="4497460"/>
            <a:ext cx="3496791" cy="276999"/>
          </a:xfrm>
          <a:prstGeom prst="rect">
            <a:avLst/>
          </a:prstGeom>
          <a:noFill/>
        </p:spPr>
        <p:txBody>
          <a:bodyPr wrap="none" rtlCol="0">
            <a:spAutoFit/>
          </a:bodyPr>
          <a:lstStyle/>
          <a:p>
            <a:r>
              <a:rPr lang="en-US" sz="1200" dirty="0">
                <a:hlinkClick r:id="rId3"/>
              </a:rPr>
              <a:t>https://www.youtube.com/watch?v=XUCUNvu8QUg</a:t>
            </a:r>
            <a:r>
              <a:rPr lang="en-US" sz="1200" dirty="0"/>
              <a:t> </a:t>
            </a:r>
          </a:p>
        </p:txBody>
      </p:sp>
      <p:sp>
        <p:nvSpPr>
          <p:cNvPr id="7" name="TextBox 6">
            <a:extLst>
              <a:ext uri="{FF2B5EF4-FFF2-40B4-BE49-F238E27FC236}">
                <a16:creationId xmlns:a16="http://schemas.microsoft.com/office/drawing/2014/main" id="{DFFCD59D-673A-7268-EF2C-A3FB1E35EAEC}"/>
              </a:ext>
            </a:extLst>
          </p:cNvPr>
          <p:cNvSpPr txBox="1"/>
          <p:nvPr/>
        </p:nvSpPr>
        <p:spPr>
          <a:xfrm>
            <a:off x="521252" y="1156382"/>
            <a:ext cx="4761948" cy="4524315"/>
          </a:xfrm>
          <a:prstGeom prst="rect">
            <a:avLst/>
          </a:prstGeom>
          <a:noFill/>
        </p:spPr>
        <p:txBody>
          <a:bodyPr wrap="square" rtlCol="0">
            <a:spAutoFit/>
          </a:bodyPr>
          <a:lstStyle/>
          <a:p>
            <a:r>
              <a:rPr lang="en-US" sz="1600" dirty="0"/>
              <a:t>A conversation with Jeff Hancock, co-director of the CPC and director of the Stanford Social Media Lab. The session will be moderated by Nate </a:t>
            </a:r>
            <a:r>
              <a:rPr lang="en-US" sz="1600" dirty="0" err="1"/>
              <a:t>Persily</a:t>
            </a:r>
            <a:r>
              <a:rPr lang="en-US" sz="1600" dirty="0"/>
              <a:t>. This session is part of the Spring Seminar Series, a series spanning April through June, hosted at the Cyber Policy Center with the Program on Democracy and the Internet. </a:t>
            </a:r>
          </a:p>
          <a:p>
            <a:endParaRPr lang="en-US" sz="1600" dirty="0"/>
          </a:p>
          <a:p>
            <a:r>
              <a:rPr lang="en-US" sz="1600" dirty="0"/>
              <a:t>The impact of recent AI advancements has massive implications for trust in human interactions. There is not only a growing role of AI in financial decision-making, risk assessment, and fraud detection, but the introduction of generative AI will challenge the maintenance of trust and accountability in an increasingly AI-mediated world. In this talk, Hancock will cover recent research on how people perceive and detect AI in human communication, and how generative AI is likely to undermine trust in several important human domains</a:t>
            </a:r>
          </a:p>
        </p:txBody>
      </p:sp>
    </p:spTree>
    <p:extLst>
      <p:ext uri="{BB962C8B-B14F-4D97-AF65-F5344CB8AC3E}">
        <p14:creationId xmlns:p14="http://schemas.microsoft.com/office/powerpoint/2010/main" val="765999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Oval 21"/>
          <p:cNvSpPr/>
          <p:nvPr/>
        </p:nvSpPr>
        <p:spPr>
          <a:xfrm>
            <a:off x="1209013" y="4624127"/>
            <a:ext cx="692740" cy="6927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50s</a:t>
            </a:r>
          </a:p>
        </p:txBody>
      </p:sp>
      <p:grpSp>
        <p:nvGrpSpPr>
          <p:cNvPr id="3" name="Group 2"/>
          <p:cNvGrpSpPr/>
          <p:nvPr/>
        </p:nvGrpSpPr>
        <p:grpSpPr>
          <a:xfrm>
            <a:off x="2759428" y="2140983"/>
            <a:ext cx="692740" cy="1605033"/>
            <a:chOff x="2824405" y="1013342"/>
            <a:chExt cx="1106906" cy="2564627"/>
          </a:xfrm>
        </p:grpSpPr>
        <p:cxnSp>
          <p:nvCxnSpPr>
            <p:cNvPr id="18" name="Straight Connector 17"/>
            <p:cNvCxnSpPr/>
            <p:nvPr/>
          </p:nvCxnSpPr>
          <p:spPr>
            <a:xfrm flipH="1">
              <a:off x="3377858" y="2111192"/>
              <a:ext cx="2" cy="1466777"/>
            </a:xfrm>
            <a:prstGeom prst="line">
              <a:avLst/>
            </a:prstGeom>
            <a:ln w="38100">
              <a:solidFill>
                <a:srgbClr val="F27078"/>
              </a:solidFill>
            </a:ln>
          </p:spPr>
          <p:style>
            <a:lnRef idx="1">
              <a:schemeClr val="accent1"/>
            </a:lnRef>
            <a:fillRef idx="0">
              <a:schemeClr val="accent1"/>
            </a:fillRef>
            <a:effectRef idx="0">
              <a:schemeClr val="accent1"/>
            </a:effectRef>
            <a:fontRef idx="minor">
              <a:schemeClr val="tx1"/>
            </a:fontRef>
          </p:style>
        </p:cxnSp>
        <p:sp>
          <p:nvSpPr>
            <p:cNvPr id="23" name="Oval 22"/>
            <p:cNvSpPr/>
            <p:nvPr/>
          </p:nvSpPr>
          <p:spPr>
            <a:xfrm>
              <a:off x="2824405" y="1013342"/>
              <a:ext cx="1106906" cy="1106905"/>
            </a:xfrm>
            <a:prstGeom prst="ellipse">
              <a:avLst/>
            </a:prstGeom>
            <a:solidFill>
              <a:srgbClr val="F27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60s</a:t>
              </a:r>
            </a:p>
          </p:txBody>
        </p:sp>
      </p:grpSp>
      <p:grpSp>
        <p:nvGrpSpPr>
          <p:cNvPr id="9" name="Group 8"/>
          <p:cNvGrpSpPr/>
          <p:nvPr/>
        </p:nvGrpSpPr>
        <p:grpSpPr>
          <a:xfrm>
            <a:off x="4423031" y="3747491"/>
            <a:ext cx="692740" cy="1610699"/>
            <a:chOff x="5538255" y="3577969"/>
            <a:chExt cx="1106906" cy="2573682"/>
          </a:xfrm>
        </p:grpSpPr>
        <p:cxnSp>
          <p:nvCxnSpPr>
            <p:cNvPr id="19" name="Straight Connector 18"/>
            <p:cNvCxnSpPr/>
            <p:nvPr/>
          </p:nvCxnSpPr>
          <p:spPr>
            <a:xfrm flipH="1">
              <a:off x="6091708" y="3577969"/>
              <a:ext cx="1" cy="1466776"/>
            </a:xfrm>
            <a:prstGeom prst="line">
              <a:avLst/>
            </a:prstGeom>
            <a:ln w="38100">
              <a:solidFill>
                <a:srgbClr val="47ADB9"/>
              </a:solidFill>
            </a:ln>
          </p:spPr>
          <p:style>
            <a:lnRef idx="1">
              <a:schemeClr val="accent1"/>
            </a:lnRef>
            <a:fillRef idx="0">
              <a:schemeClr val="accent1"/>
            </a:fillRef>
            <a:effectRef idx="0">
              <a:schemeClr val="accent1"/>
            </a:effectRef>
            <a:fontRef idx="minor">
              <a:schemeClr val="tx1"/>
            </a:fontRef>
          </p:style>
        </p:cxnSp>
        <p:sp>
          <p:nvSpPr>
            <p:cNvPr id="24" name="Oval 23"/>
            <p:cNvSpPr/>
            <p:nvPr/>
          </p:nvSpPr>
          <p:spPr>
            <a:xfrm>
              <a:off x="5538255" y="5044745"/>
              <a:ext cx="1106906" cy="1106906"/>
            </a:xfrm>
            <a:prstGeom prst="ellipse">
              <a:avLst/>
            </a:prstGeom>
            <a:solidFill>
              <a:srgbClr val="47A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70s</a:t>
              </a:r>
            </a:p>
          </p:txBody>
        </p:sp>
      </p:grpSp>
      <p:grpSp>
        <p:nvGrpSpPr>
          <p:cNvPr id="10" name="Group 9"/>
          <p:cNvGrpSpPr/>
          <p:nvPr/>
        </p:nvGrpSpPr>
        <p:grpSpPr>
          <a:xfrm>
            <a:off x="6104486" y="2142458"/>
            <a:ext cx="692740" cy="1610699"/>
            <a:chOff x="7843572" y="1013342"/>
            <a:chExt cx="1106906" cy="2573682"/>
          </a:xfrm>
        </p:grpSpPr>
        <p:cxnSp>
          <p:nvCxnSpPr>
            <p:cNvPr id="20" name="Straight Connector 19"/>
            <p:cNvCxnSpPr/>
            <p:nvPr/>
          </p:nvCxnSpPr>
          <p:spPr>
            <a:xfrm flipH="1">
              <a:off x="8397025" y="2120248"/>
              <a:ext cx="1" cy="1466776"/>
            </a:xfrm>
            <a:prstGeom prst="line">
              <a:avLst/>
            </a:prstGeom>
            <a:ln w="38100">
              <a:solidFill>
                <a:srgbClr val="A2B977"/>
              </a:solidFill>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7843572" y="1013342"/>
              <a:ext cx="1106906" cy="1106906"/>
            </a:xfrm>
            <a:prstGeom prst="ellipse">
              <a:avLst/>
            </a:prstGeom>
            <a:solidFill>
              <a:srgbClr val="A2B9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80s</a:t>
              </a:r>
            </a:p>
          </p:txBody>
        </p:sp>
      </p:grpSp>
      <p:grpSp>
        <p:nvGrpSpPr>
          <p:cNvPr id="16" name="Group 15"/>
          <p:cNvGrpSpPr/>
          <p:nvPr/>
        </p:nvGrpSpPr>
        <p:grpSpPr>
          <a:xfrm>
            <a:off x="7942655" y="3753157"/>
            <a:ext cx="692740" cy="1605033"/>
            <a:chOff x="10596311" y="3587024"/>
            <a:chExt cx="1106906" cy="2564627"/>
          </a:xfrm>
        </p:grpSpPr>
        <p:cxnSp>
          <p:nvCxnSpPr>
            <p:cNvPr id="21" name="Straight Connector 20"/>
            <p:cNvCxnSpPr/>
            <p:nvPr/>
          </p:nvCxnSpPr>
          <p:spPr>
            <a:xfrm flipH="1">
              <a:off x="11149761" y="3587024"/>
              <a:ext cx="2" cy="1466777"/>
            </a:xfrm>
            <a:prstGeom prst="line">
              <a:avLst/>
            </a:prstGeom>
            <a:ln w="38100">
              <a:solidFill>
                <a:srgbClr val="7F7F7F"/>
              </a:solidFill>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10596311" y="5044746"/>
              <a:ext cx="1106906" cy="1106905"/>
            </a:xfrm>
            <a:prstGeom prst="ellips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90s</a:t>
              </a:r>
            </a:p>
          </p:txBody>
        </p:sp>
      </p:grpSp>
      <p:grpSp>
        <p:nvGrpSpPr>
          <p:cNvPr id="47" name="Group 46"/>
          <p:cNvGrpSpPr/>
          <p:nvPr/>
        </p:nvGrpSpPr>
        <p:grpSpPr>
          <a:xfrm>
            <a:off x="952872" y="3634650"/>
            <a:ext cx="1212335" cy="225681"/>
            <a:chOff x="-62232" y="3400023"/>
            <a:chExt cx="1937151" cy="360608"/>
          </a:xfrm>
        </p:grpSpPr>
        <p:sp>
          <p:nvSpPr>
            <p:cNvPr id="4" name="Chevron 3"/>
            <p:cNvSpPr/>
            <p:nvPr/>
          </p:nvSpPr>
          <p:spPr>
            <a:xfrm>
              <a:off x="-62232" y="3400023"/>
              <a:ext cx="1937151" cy="360608"/>
            </a:xfrm>
            <a:prstGeom prst="chevron">
              <a:avLst>
                <a:gd name="adj" fmla="val 6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11" name="Oval 10"/>
            <p:cNvSpPr/>
            <p:nvPr/>
          </p:nvSpPr>
          <p:spPr>
            <a:xfrm>
              <a:off x="832093" y="3514298"/>
              <a:ext cx="136814" cy="12734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grpSp>
        <p:nvGrpSpPr>
          <p:cNvPr id="48" name="Group 47"/>
          <p:cNvGrpSpPr/>
          <p:nvPr/>
        </p:nvGrpSpPr>
        <p:grpSpPr>
          <a:xfrm>
            <a:off x="2368680" y="3634650"/>
            <a:ext cx="1474986" cy="225681"/>
            <a:chOff x="2200042" y="3400023"/>
            <a:chExt cx="2356833" cy="360608"/>
          </a:xfrm>
        </p:grpSpPr>
        <p:sp>
          <p:nvSpPr>
            <p:cNvPr id="5" name="Chevron 4"/>
            <p:cNvSpPr/>
            <p:nvPr/>
          </p:nvSpPr>
          <p:spPr>
            <a:xfrm>
              <a:off x="2200042" y="3400023"/>
              <a:ext cx="2356833" cy="360608"/>
            </a:xfrm>
            <a:prstGeom prst="chevron">
              <a:avLst>
                <a:gd name="adj" fmla="val 60000"/>
              </a:avLst>
            </a:prstGeom>
            <a:solidFill>
              <a:srgbClr val="F27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12" name="Oval 11"/>
            <p:cNvSpPr/>
            <p:nvPr/>
          </p:nvSpPr>
          <p:spPr>
            <a:xfrm>
              <a:off x="3309451" y="3514298"/>
              <a:ext cx="136814" cy="12734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grpSp>
        <p:nvGrpSpPr>
          <p:cNvPr id="49" name="Group 48"/>
          <p:cNvGrpSpPr/>
          <p:nvPr/>
        </p:nvGrpSpPr>
        <p:grpSpPr>
          <a:xfrm>
            <a:off x="4035937" y="3636125"/>
            <a:ext cx="1466926" cy="225681"/>
            <a:chOff x="4919731" y="3400023"/>
            <a:chExt cx="2343954" cy="360608"/>
          </a:xfrm>
        </p:grpSpPr>
        <p:sp>
          <p:nvSpPr>
            <p:cNvPr id="8" name="Chevron 7"/>
            <p:cNvSpPr/>
            <p:nvPr/>
          </p:nvSpPr>
          <p:spPr>
            <a:xfrm>
              <a:off x="4919731" y="3400023"/>
              <a:ext cx="2343954" cy="360608"/>
            </a:xfrm>
            <a:prstGeom prst="chevron">
              <a:avLst>
                <a:gd name="adj" fmla="val 60000"/>
              </a:avLst>
            </a:prstGeom>
            <a:solidFill>
              <a:srgbClr val="47A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13" name="Oval 12"/>
            <p:cNvSpPr/>
            <p:nvPr/>
          </p:nvSpPr>
          <p:spPr>
            <a:xfrm>
              <a:off x="6029140" y="3514298"/>
              <a:ext cx="136815" cy="12734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grpSp>
        <p:nvGrpSpPr>
          <p:cNvPr id="50" name="Group 49"/>
          <p:cNvGrpSpPr/>
          <p:nvPr/>
        </p:nvGrpSpPr>
        <p:grpSpPr>
          <a:xfrm>
            <a:off x="5741572" y="3636125"/>
            <a:ext cx="1418568" cy="225681"/>
            <a:chOff x="7263684" y="3400023"/>
            <a:chExt cx="2266683" cy="360608"/>
          </a:xfrm>
        </p:grpSpPr>
        <p:sp>
          <p:nvSpPr>
            <p:cNvPr id="7" name="Chevron 6"/>
            <p:cNvSpPr/>
            <p:nvPr/>
          </p:nvSpPr>
          <p:spPr>
            <a:xfrm>
              <a:off x="7263684" y="3400023"/>
              <a:ext cx="2266683" cy="360608"/>
            </a:xfrm>
            <a:prstGeom prst="chevron">
              <a:avLst>
                <a:gd name="adj" fmla="val 60000"/>
              </a:avLst>
            </a:prstGeom>
            <a:solidFill>
              <a:srgbClr val="A2B9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14" name="Oval 13"/>
            <p:cNvSpPr/>
            <p:nvPr/>
          </p:nvSpPr>
          <p:spPr>
            <a:xfrm>
              <a:off x="8328618" y="3514297"/>
              <a:ext cx="136815" cy="12734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grpSp>
        <p:nvGrpSpPr>
          <p:cNvPr id="51" name="Group 50"/>
          <p:cNvGrpSpPr/>
          <p:nvPr/>
        </p:nvGrpSpPr>
        <p:grpSpPr>
          <a:xfrm>
            <a:off x="7416164" y="3636125"/>
            <a:ext cx="1745724" cy="225681"/>
            <a:chOff x="9755048" y="3400023"/>
            <a:chExt cx="2789435" cy="360608"/>
          </a:xfrm>
        </p:grpSpPr>
        <p:sp>
          <p:nvSpPr>
            <p:cNvPr id="6" name="Chevron 5"/>
            <p:cNvSpPr/>
            <p:nvPr/>
          </p:nvSpPr>
          <p:spPr>
            <a:xfrm>
              <a:off x="9755048" y="3400023"/>
              <a:ext cx="2789435" cy="360608"/>
            </a:xfrm>
            <a:prstGeom prst="chevron">
              <a:avLst>
                <a:gd name="adj" fmla="val 60000"/>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15" name="Oval 14"/>
            <p:cNvSpPr/>
            <p:nvPr/>
          </p:nvSpPr>
          <p:spPr>
            <a:xfrm>
              <a:off x="11121942" y="3514296"/>
              <a:ext cx="136816" cy="12734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cxnSp>
        <p:nvCxnSpPr>
          <p:cNvPr id="54" name="Straight Connector 53">
            <a:extLst>
              <a:ext uri="{FF2B5EF4-FFF2-40B4-BE49-F238E27FC236}">
                <a16:creationId xmlns:a16="http://schemas.microsoft.com/office/drawing/2014/main" id="{511F6EA7-3520-1325-DBAA-23DD12C17BA3}"/>
              </a:ext>
            </a:extLst>
          </p:cNvPr>
          <p:cNvCxnSpPr/>
          <p:nvPr/>
        </p:nvCxnSpPr>
        <p:spPr>
          <a:xfrm flipH="1">
            <a:off x="10361964" y="2835198"/>
            <a:ext cx="1" cy="917959"/>
          </a:xfrm>
          <a:prstGeom prst="line">
            <a:avLst/>
          </a:prstGeom>
          <a:ln w="38100">
            <a:solidFill>
              <a:srgbClr val="C28044"/>
            </a:solidFill>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6BB3880A-A961-F7B1-2B12-39254497CBD5}"/>
              </a:ext>
            </a:extLst>
          </p:cNvPr>
          <p:cNvSpPr/>
          <p:nvPr/>
        </p:nvSpPr>
        <p:spPr>
          <a:xfrm>
            <a:off x="10015597" y="2142458"/>
            <a:ext cx="692740" cy="692740"/>
          </a:xfrm>
          <a:prstGeom prst="ellipse">
            <a:avLst/>
          </a:prstGeom>
          <a:solidFill>
            <a:srgbClr val="C280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00s</a:t>
            </a:r>
          </a:p>
        </p:txBody>
      </p:sp>
      <p:sp>
        <p:nvSpPr>
          <p:cNvPr id="56" name="Chevron 55">
            <a:extLst>
              <a:ext uri="{FF2B5EF4-FFF2-40B4-BE49-F238E27FC236}">
                <a16:creationId xmlns:a16="http://schemas.microsoft.com/office/drawing/2014/main" id="{BAC5CD9E-F366-14B9-E7A8-2A4DA07D72DB}"/>
              </a:ext>
            </a:extLst>
          </p:cNvPr>
          <p:cNvSpPr/>
          <p:nvPr/>
        </p:nvSpPr>
        <p:spPr>
          <a:xfrm>
            <a:off x="9417907" y="3636125"/>
            <a:ext cx="1888115" cy="225681"/>
          </a:xfrm>
          <a:prstGeom prst="chevron">
            <a:avLst>
              <a:gd name="adj" fmla="val 60000"/>
            </a:avLst>
          </a:prstGeom>
          <a:solidFill>
            <a:srgbClr val="C280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cxnSp>
        <p:nvCxnSpPr>
          <p:cNvPr id="58" name="Straight Connector 57">
            <a:extLst>
              <a:ext uri="{FF2B5EF4-FFF2-40B4-BE49-F238E27FC236}">
                <a16:creationId xmlns:a16="http://schemas.microsoft.com/office/drawing/2014/main" id="{5262CE6F-1817-7544-347C-29F110455C19}"/>
              </a:ext>
            </a:extLst>
          </p:cNvPr>
          <p:cNvCxnSpPr/>
          <p:nvPr/>
        </p:nvCxnSpPr>
        <p:spPr>
          <a:xfrm flipH="1">
            <a:off x="1555382" y="3802421"/>
            <a:ext cx="1" cy="91795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id="{DF560BCC-B7EC-247C-89CF-EB9DDD7284AF}"/>
              </a:ext>
            </a:extLst>
          </p:cNvPr>
          <p:cNvSpPr/>
          <p:nvPr/>
        </p:nvSpPr>
        <p:spPr>
          <a:xfrm>
            <a:off x="10332658" y="3702407"/>
            <a:ext cx="85623" cy="79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1" name="TextBox 70">
            <a:extLst>
              <a:ext uri="{FF2B5EF4-FFF2-40B4-BE49-F238E27FC236}">
                <a16:creationId xmlns:a16="http://schemas.microsoft.com/office/drawing/2014/main" id="{C8701DE0-7A12-6092-A338-EDA7BEFEE28E}"/>
              </a:ext>
            </a:extLst>
          </p:cNvPr>
          <p:cNvSpPr txBox="1"/>
          <p:nvPr/>
        </p:nvSpPr>
        <p:spPr>
          <a:xfrm>
            <a:off x="781721" y="2063708"/>
            <a:ext cx="1780436" cy="1169551"/>
          </a:xfrm>
          <a:prstGeom prst="rect">
            <a:avLst/>
          </a:prstGeom>
          <a:noFill/>
        </p:spPr>
        <p:txBody>
          <a:bodyPr wrap="square" rtlCol="0">
            <a:spAutoFit/>
          </a:bodyPr>
          <a:lstStyle/>
          <a:p>
            <a:r>
              <a:rPr lang="en-US" sz="1400"/>
              <a:t>50s - Turing test</a:t>
            </a:r>
            <a:br>
              <a:rPr lang="en-US" sz="1400"/>
            </a:br>
            <a:endParaRPr lang="en-US" sz="1400"/>
          </a:p>
          <a:p>
            <a:r>
              <a:rPr lang="en-US" sz="1400"/>
              <a:t>1956 - John McCarthy coins term "Artificial Intelligence"</a:t>
            </a:r>
          </a:p>
        </p:txBody>
      </p:sp>
      <p:sp>
        <p:nvSpPr>
          <p:cNvPr id="72" name="TextBox 71">
            <a:extLst>
              <a:ext uri="{FF2B5EF4-FFF2-40B4-BE49-F238E27FC236}">
                <a16:creationId xmlns:a16="http://schemas.microsoft.com/office/drawing/2014/main" id="{84DDD749-FC2F-CCCF-730E-1DD14320B0CB}"/>
              </a:ext>
            </a:extLst>
          </p:cNvPr>
          <p:cNvSpPr txBox="1"/>
          <p:nvPr/>
        </p:nvSpPr>
        <p:spPr>
          <a:xfrm>
            <a:off x="2269534" y="4300954"/>
            <a:ext cx="2033551" cy="1169551"/>
          </a:xfrm>
          <a:prstGeom prst="rect">
            <a:avLst/>
          </a:prstGeom>
          <a:noFill/>
        </p:spPr>
        <p:txBody>
          <a:bodyPr wrap="square" rtlCol="0">
            <a:spAutoFit/>
          </a:bodyPr>
          <a:lstStyle/>
          <a:p>
            <a:r>
              <a:rPr lang="en-US" sz="1400"/>
              <a:t>1965 - </a:t>
            </a:r>
            <a:r>
              <a:rPr lang="en-US" sz="1400" err="1"/>
              <a:t>Weisenbaum</a:t>
            </a:r>
            <a:r>
              <a:rPr lang="en-US" sz="1400"/>
              <a:t> creates ELIZA</a:t>
            </a:r>
            <a:br>
              <a:rPr lang="en-US" sz="1400"/>
            </a:br>
            <a:endParaRPr lang="en-US" sz="1400"/>
          </a:p>
          <a:p>
            <a:r>
              <a:rPr lang="en-US" sz="1400"/>
              <a:t>1969 - Minsky &amp; </a:t>
            </a:r>
            <a:r>
              <a:rPr lang="en-US" sz="1400" err="1"/>
              <a:t>Papert</a:t>
            </a:r>
            <a:r>
              <a:rPr lang="en-US" sz="1400"/>
              <a:t> publish "</a:t>
            </a:r>
            <a:r>
              <a:rPr lang="en-US" sz="1400" err="1"/>
              <a:t>Perceptrons</a:t>
            </a:r>
            <a:r>
              <a:rPr lang="en-US" sz="1400"/>
              <a:t>"</a:t>
            </a:r>
          </a:p>
        </p:txBody>
      </p:sp>
      <p:sp>
        <p:nvSpPr>
          <p:cNvPr id="73" name="TextBox 72">
            <a:extLst>
              <a:ext uri="{FF2B5EF4-FFF2-40B4-BE49-F238E27FC236}">
                <a16:creationId xmlns:a16="http://schemas.microsoft.com/office/drawing/2014/main" id="{97D109DD-4D7C-B915-04CE-AD57F4421BD9}"/>
              </a:ext>
            </a:extLst>
          </p:cNvPr>
          <p:cNvSpPr txBox="1"/>
          <p:nvPr/>
        </p:nvSpPr>
        <p:spPr>
          <a:xfrm>
            <a:off x="3953400" y="1647882"/>
            <a:ext cx="1780436" cy="1600438"/>
          </a:xfrm>
          <a:prstGeom prst="rect">
            <a:avLst/>
          </a:prstGeom>
          <a:noFill/>
        </p:spPr>
        <p:txBody>
          <a:bodyPr wrap="square" rtlCol="0">
            <a:spAutoFit/>
          </a:bodyPr>
          <a:lstStyle/>
          <a:p>
            <a:r>
              <a:rPr lang="en-US" sz="1400"/>
              <a:t>1973 - </a:t>
            </a:r>
            <a:r>
              <a:rPr lang="en-US" sz="1400" err="1"/>
              <a:t>Lighthill</a:t>
            </a:r>
            <a:r>
              <a:rPr lang="en-US" sz="1400"/>
              <a:t> Report criticizes AI progress in UK</a:t>
            </a:r>
            <a:br>
              <a:rPr lang="en-US" sz="1400"/>
            </a:br>
            <a:endParaRPr lang="en-US" sz="1400"/>
          </a:p>
          <a:p>
            <a:r>
              <a:rPr lang="en-US" sz="1400"/>
              <a:t>1979 - Stanford Cart navigates a room using computer vision</a:t>
            </a:r>
          </a:p>
        </p:txBody>
      </p:sp>
      <p:sp>
        <p:nvSpPr>
          <p:cNvPr id="74" name="TextBox 73">
            <a:extLst>
              <a:ext uri="{FF2B5EF4-FFF2-40B4-BE49-F238E27FC236}">
                <a16:creationId xmlns:a16="http://schemas.microsoft.com/office/drawing/2014/main" id="{CF783D58-B616-FB7C-604A-8B3A880BB9EA}"/>
              </a:ext>
            </a:extLst>
          </p:cNvPr>
          <p:cNvSpPr txBox="1"/>
          <p:nvPr/>
        </p:nvSpPr>
        <p:spPr>
          <a:xfrm>
            <a:off x="5571070" y="4272740"/>
            <a:ext cx="2181185" cy="1815882"/>
          </a:xfrm>
          <a:prstGeom prst="rect">
            <a:avLst/>
          </a:prstGeom>
          <a:noFill/>
        </p:spPr>
        <p:txBody>
          <a:bodyPr wrap="square" rtlCol="0">
            <a:spAutoFit/>
          </a:bodyPr>
          <a:lstStyle/>
          <a:p>
            <a:r>
              <a:rPr lang="en-US" sz="1400"/>
              <a:t>1980 - Expert systems mimic decision-making of human expert</a:t>
            </a:r>
            <a:br>
              <a:rPr lang="en-US" sz="1400"/>
            </a:br>
            <a:endParaRPr lang="en-US" sz="1400"/>
          </a:p>
          <a:p>
            <a:r>
              <a:rPr lang="en-US" sz="1400"/>
              <a:t>1986 - Neural network research revitalized after Backpropagation algorithm introduced</a:t>
            </a:r>
          </a:p>
        </p:txBody>
      </p:sp>
      <p:sp>
        <p:nvSpPr>
          <p:cNvPr id="75" name="TextBox 74">
            <a:extLst>
              <a:ext uri="{FF2B5EF4-FFF2-40B4-BE49-F238E27FC236}">
                <a16:creationId xmlns:a16="http://schemas.microsoft.com/office/drawing/2014/main" id="{365CFDDF-265F-B691-D8EA-9F3CF4F572BB}"/>
              </a:ext>
            </a:extLst>
          </p:cNvPr>
          <p:cNvSpPr txBox="1"/>
          <p:nvPr/>
        </p:nvSpPr>
        <p:spPr>
          <a:xfrm>
            <a:off x="7221598" y="887808"/>
            <a:ext cx="2290803" cy="2246769"/>
          </a:xfrm>
          <a:prstGeom prst="rect">
            <a:avLst/>
          </a:prstGeom>
          <a:noFill/>
        </p:spPr>
        <p:txBody>
          <a:bodyPr wrap="square" rtlCol="0">
            <a:spAutoFit/>
          </a:bodyPr>
          <a:lstStyle/>
          <a:p>
            <a:r>
              <a:rPr lang="en-US" sz="1400"/>
              <a:t>1995 – Wallace developed A.L.I.C.E. chatbot</a:t>
            </a:r>
          </a:p>
          <a:p>
            <a:endParaRPr lang="en-US" sz="1400"/>
          </a:p>
          <a:p>
            <a:r>
              <a:rPr lang="en-US" sz="1400"/>
              <a:t>1997 - IBM Deep Blue defeats Garry Kasparov, world chess champion</a:t>
            </a:r>
            <a:br>
              <a:rPr lang="en-US" sz="1400"/>
            </a:br>
            <a:endParaRPr lang="en-US" sz="1400"/>
          </a:p>
          <a:p>
            <a:r>
              <a:rPr lang="en-US" sz="1400"/>
              <a:t>1998 - Brin &amp; Page develop Google search algorithm incorporating AI techniques</a:t>
            </a:r>
          </a:p>
        </p:txBody>
      </p:sp>
      <p:sp>
        <p:nvSpPr>
          <p:cNvPr id="76" name="TextBox 75">
            <a:extLst>
              <a:ext uri="{FF2B5EF4-FFF2-40B4-BE49-F238E27FC236}">
                <a16:creationId xmlns:a16="http://schemas.microsoft.com/office/drawing/2014/main" id="{E7777AD2-B9D1-8B3E-9307-9CAECEB5C3C8}"/>
              </a:ext>
            </a:extLst>
          </p:cNvPr>
          <p:cNvSpPr txBox="1"/>
          <p:nvPr/>
        </p:nvSpPr>
        <p:spPr>
          <a:xfrm>
            <a:off x="9113789" y="4206470"/>
            <a:ext cx="2687108" cy="1384995"/>
          </a:xfrm>
          <a:prstGeom prst="rect">
            <a:avLst/>
          </a:prstGeom>
          <a:noFill/>
        </p:spPr>
        <p:txBody>
          <a:bodyPr wrap="square" rtlCol="0">
            <a:spAutoFit/>
          </a:bodyPr>
          <a:lstStyle/>
          <a:p>
            <a:r>
              <a:rPr lang="en-US" sz="1400"/>
              <a:t>2005 – DARPAs Grand Challenge an  autonomous vehicle navigates 131-mile course</a:t>
            </a:r>
            <a:br>
              <a:rPr lang="en-US" sz="1400"/>
            </a:br>
            <a:endParaRPr lang="en-US" sz="1400"/>
          </a:p>
          <a:p>
            <a:r>
              <a:rPr lang="en-US" sz="1400"/>
              <a:t>2009 – Google starts developing self-driving cars</a:t>
            </a:r>
          </a:p>
        </p:txBody>
      </p:sp>
      <p:sp>
        <p:nvSpPr>
          <p:cNvPr id="82" name="TextBox 81">
            <a:extLst>
              <a:ext uri="{FF2B5EF4-FFF2-40B4-BE49-F238E27FC236}">
                <a16:creationId xmlns:a16="http://schemas.microsoft.com/office/drawing/2014/main" id="{9B56BD11-90F3-C8E1-579C-D1992FF08873}"/>
              </a:ext>
            </a:extLst>
          </p:cNvPr>
          <p:cNvSpPr txBox="1"/>
          <p:nvPr/>
        </p:nvSpPr>
        <p:spPr>
          <a:xfrm>
            <a:off x="227321" y="165016"/>
            <a:ext cx="4587218" cy="830997"/>
          </a:xfrm>
          <a:prstGeom prst="rect">
            <a:avLst/>
          </a:prstGeom>
          <a:noFill/>
        </p:spPr>
        <p:txBody>
          <a:bodyPr wrap="none" rtlCol="0">
            <a:spAutoFit/>
          </a:bodyPr>
          <a:lstStyle/>
          <a:p>
            <a:r>
              <a:rPr lang="en-US" sz="4800"/>
              <a:t>Brief History of AI</a:t>
            </a:r>
          </a:p>
        </p:txBody>
      </p:sp>
    </p:spTree>
    <p:extLst>
      <p:ext uri="{BB962C8B-B14F-4D97-AF65-F5344CB8AC3E}">
        <p14:creationId xmlns:p14="http://schemas.microsoft.com/office/powerpoint/2010/main" val="25836116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a:extLst>
              <a:ext uri="{FF2B5EF4-FFF2-40B4-BE49-F238E27FC236}">
                <a16:creationId xmlns:a16="http://schemas.microsoft.com/office/drawing/2014/main" id="{F46BCEA5-3746-5A93-C0F5-D25FFD4A441C}"/>
              </a:ext>
            </a:extLst>
          </p:cNvPr>
          <p:cNvCxnSpPr/>
          <p:nvPr/>
        </p:nvCxnSpPr>
        <p:spPr>
          <a:xfrm flipH="1">
            <a:off x="2644770" y="4224157"/>
            <a:ext cx="1" cy="917960"/>
          </a:xfrm>
          <a:prstGeom prst="line">
            <a:avLst/>
          </a:prstGeom>
          <a:solidFill>
            <a:srgbClr val="A594BA"/>
          </a:solidFill>
          <a:ln w="38100">
            <a:solidFill>
              <a:srgbClr val="7F7F7F"/>
            </a:solidFill>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8BB83D08-D961-58F2-8EC7-89820BACD818}"/>
              </a:ext>
            </a:extLst>
          </p:cNvPr>
          <p:cNvSpPr/>
          <p:nvPr/>
        </p:nvSpPr>
        <p:spPr>
          <a:xfrm>
            <a:off x="2079469" y="5142116"/>
            <a:ext cx="1133623" cy="1157083"/>
          </a:xfrm>
          <a:prstGeom prst="ellipse">
            <a:avLst/>
          </a:prstGeom>
          <a:solidFill>
            <a:srgbClr val="A594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2010s</a:t>
            </a:r>
          </a:p>
        </p:txBody>
      </p:sp>
      <p:sp>
        <p:nvSpPr>
          <p:cNvPr id="64" name="Chevron 63">
            <a:extLst>
              <a:ext uri="{FF2B5EF4-FFF2-40B4-BE49-F238E27FC236}">
                <a16:creationId xmlns:a16="http://schemas.microsoft.com/office/drawing/2014/main" id="{2AEF269A-0BA9-56E5-FD1F-BE9AA408ACDC}"/>
              </a:ext>
            </a:extLst>
          </p:cNvPr>
          <p:cNvSpPr/>
          <p:nvPr/>
        </p:nvSpPr>
        <p:spPr>
          <a:xfrm>
            <a:off x="579605" y="4111316"/>
            <a:ext cx="4411219" cy="225681"/>
          </a:xfrm>
          <a:prstGeom prst="chevron">
            <a:avLst>
              <a:gd name="adj" fmla="val 60000"/>
            </a:avLst>
          </a:prstGeom>
          <a:solidFill>
            <a:srgbClr val="A594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65" name="Oval 64">
            <a:extLst>
              <a:ext uri="{FF2B5EF4-FFF2-40B4-BE49-F238E27FC236}">
                <a16:creationId xmlns:a16="http://schemas.microsoft.com/office/drawing/2014/main" id="{5BBD471C-D2A0-964A-A6CC-217DE6691DF1}"/>
              </a:ext>
            </a:extLst>
          </p:cNvPr>
          <p:cNvSpPr/>
          <p:nvPr/>
        </p:nvSpPr>
        <p:spPr>
          <a:xfrm>
            <a:off x="1233043" y="4224157"/>
            <a:ext cx="85624" cy="79698"/>
          </a:xfrm>
          <a:prstGeom prst="ellipse">
            <a:avLst/>
          </a:prstGeom>
          <a:solidFill>
            <a:srgbClr val="A594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7" name="Oval 66">
            <a:extLst>
              <a:ext uri="{FF2B5EF4-FFF2-40B4-BE49-F238E27FC236}">
                <a16:creationId xmlns:a16="http://schemas.microsoft.com/office/drawing/2014/main" id="{6D09F50E-6280-6917-8556-B8D9181667AE}"/>
              </a:ext>
            </a:extLst>
          </p:cNvPr>
          <p:cNvSpPr/>
          <p:nvPr/>
        </p:nvSpPr>
        <p:spPr>
          <a:xfrm>
            <a:off x="7280204" y="5108092"/>
            <a:ext cx="1200290" cy="1225130"/>
          </a:xfrm>
          <a:prstGeom prst="ellipse">
            <a:avLst/>
          </a:prstGeom>
          <a:solidFill>
            <a:srgbClr val="D2B1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2020s</a:t>
            </a:r>
          </a:p>
        </p:txBody>
      </p:sp>
      <p:sp>
        <p:nvSpPr>
          <p:cNvPr id="68" name="Chevron 67">
            <a:extLst>
              <a:ext uri="{FF2B5EF4-FFF2-40B4-BE49-F238E27FC236}">
                <a16:creationId xmlns:a16="http://schemas.microsoft.com/office/drawing/2014/main" id="{2BDC7DE0-8850-F8EF-E03B-36A336A88952}"/>
              </a:ext>
            </a:extLst>
          </p:cNvPr>
          <p:cNvSpPr/>
          <p:nvPr/>
        </p:nvSpPr>
        <p:spPr>
          <a:xfrm>
            <a:off x="4991099" y="4111316"/>
            <a:ext cx="5778501" cy="225681"/>
          </a:xfrm>
          <a:prstGeom prst="chevron">
            <a:avLst>
              <a:gd name="adj" fmla="val 60000"/>
            </a:avLst>
          </a:prstGeom>
          <a:solidFill>
            <a:srgbClr val="D2B1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69" name="Oval 68">
            <a:extLst>
              <a:ext uri="{FF2B5EF4-FFF2-40B4-BE49-F238E27FC236}">
                <a16:creationId xmlns:a16="http://schemas.microsoft.com/office/drawing/2014/main" id="{C27D305A-6F7B-63F7-7D8E-7DCEA3C7EE78}"/>
              </a:ext>
            </a:extLst>
          </p:cNvPr>
          <p:cNvSpPr/>
          <p:nvPr/>
        </p:nvSpPr>
        <p:spPr>
          <a:xfrm>
            <a:off x="7837537" y="4193815"/>
            <a:ext cx="85624" cy="79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70" name="Straight Connector 69">
            <a:extLst>
              <a:ext uri="{FF2B5EF4-FFF2-40B4-BE49-F238E27FC236}">
                <a16:creationId xmlns:a16="http://schemas.microsoft.com/office/drawing/2014/main" id="{142C38D0-B9E3-CA3F-FB48-FB7D24DF228E}"/>
              </a:ext>
            </a:extLst>
          </p:cNvPr>
          <p:cNvCxnSpPr/>
          <p:nvPr/>
        </p:nvCxnSpPr>
        <p:spPr>
          <a:xfrm flipH="1">
            <a:off x="7880349" y="4279005"/>
            <a:ext cx="1" cy="917960"/>
          </a:xfrm>
          <a:prstGeom prst="line">
            <a:avLst/>
          </a:prstGeom>
          <a:ln w="38100">
            <a:solidFill>
              <a:srgbClr val="D2B158"/>
            </a:solidFill>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F45A09F9-9BB6-E9F4-AD6A-031EA9CD1A43}"/>
              </a:ext>
            </a:extLst>
          </p:cNvPr>
          <p:cNvSpPr txBox="1"/>
          <p:nvPr/>
        </p:nvSpPr>
        <p:spPr>
          <a:xfrm>
            <a:off x="332909" y="1838743"/>
            <a:ext cx="5463419" cy="1815882"/>
          </a:xfrm>
          <a:prstGeom prst="rect">
            <a:avLst/>
          </a:prstGeom>
          <a:noFill/>
        </p:spPr>
        <p:txBody>
          <a:bodyPr wrap="square" rtlCol="0">
            <a:spAutoFit/>
          </a:bodyPr>
          <a:lstStyle/>
          <a:p>
            <a:r>
              <a:rPr lang="en-US" sz="1600"/>
              <a:t>2011 – IBM Watson wins Jeopardy!</a:t>
            </a:r>
            <a:br>
              <a:rPr lang="en-US" sz="1600"/>
            </a:br>
            <a:r>
              <a:rPr lang="en-US" sz="1600"/>
              <a:t>2014 – Industry moves ahead of academia with learning models</a:t>
            </a:r>
          </a:p>
          <a:p>
            <a:r>
              <a:rPr lang="en-US" sz="1600"/>
              <a:t>2014 – Google </a:t>
            </a:r>
            <a:r>
              <a:rPr lang="en-US" sz="1600" err="1"/>
              <a:t>aquires</a:t>
            </a:r>
            <a:r>
              <a:rPr lang="en-US" sz="1600"/>
              <a:t> DeepMind</a:t>
            </a:r>
          </a:p>
          <a:p>
            <a:r>
              <a:rPr lang="en-US" sz="1600"/>
              <a:t>2014 – Alexa introduced</a:t>
            </a:r>
          </a:p>
          <a:p>
            <a:r>
              <a:rPr lang="en-US" sz="1600"/>
              <a:t>2015 – CNTK and TensorFlow released</a:t>
            </a:r>
          </a:p>
          <a:p>
            <a:r>
              <a:rPr lang="en-US" sz="1600"/>
              <a:t>2016 – Google AlphaGo defeats Go world champion</a:t>
            </a:r>
          </a:p>
          <a:p>
            <a:r>
              <a:rPr lang="en-US" sz="1600"/>
              <a:t>2018 – </a:t>
            </a:r>
            <a:r>
              <a:rPr lang="en-US" sz="1600" err="1"/>
              <a:t>OpenAI</a:t>
            </a:r>
            <a:r>
              <a:rPr lang="en-US" sz="1600"/>
              <a:t> releases GPT-2, large scale unsupervised LM</a:t>
            </a:r>
          </a:p>
        </p:txBody>
      </p:sp>
      <p:sp>
        <p:nvSpPr>
          <p:cNvPr id="78" name="TextBox 77">
            <a:extLst>
              <a:ext uri="{FF2B5EF4-FFF2-40B4-BE49-F238E27FC236}">
                <a16:creationId xmlns:a16="http://schemas.microsoft.com/office/drawing/2014/main" id="{34A4E51C-3C52-35C6-6C64-C850E98FB8FB}"/>
              </a:ext>
            </a:extLst>
          </p:cNvPr>
          <p:cNvSpPr txBox="1"/>
          <p:nvPr/>
        </p:nvSpPr>
        <p:spPr>
          <a:xfrm>
            <a:off x="6186178" y="165016"/>
            <a:ext cx="5778501" cy="4247317"/>
          </a:xfrm>
          <a:prstGeom prst="rect">
            <a:avLst/>
          </a:prstGeom>
          <a:noFill/>
        </p:spPr>
        <p:txBody>
          <a:bodyPr wrap="square" rtlCol="0">
            <a:spAutoFit/>
          </a:bodyPr>
          <a:lstStyle/>
          <a:p>
            <a:r>
              <a:rPr lang="en-US"/>
              <a:t>2020 - Microsoft releases T-NLG </a:t>
            </a:r>
            <a:r>
              <a:rPr lang="en-US" sz="1400"/>
              <a:t>(LLM @ 17 billion parameters)</a:t>
            </a:r>
          </a:p>
          <a:p>
            <a:r>
              <a:rPr lang="en-US"/>
              <a:t>2020 – </a:t>
            </a:r>
            <a:r>
              <a:rPr lang="en-US" err="1"/>
              <a:t>openAI</a:t>
            </a:r>
            <a:r>
              <a:rPr lang="en-US"/>
              <a:t> </a:t>
            </a:r>
            <a:r>
              <a:rPr lang="en-US" err="1"/>
              <a:t>relases</a:t>
            </a:r>
            <a:r>
              <a:rPr lang="en-US"/>
              <a:t> GPT-3 LLM </a:t>
            </a:r>
            <a:r>
              <a:rPr lang="en-US" sz="1400"/>
              <a:t>(10x greater than T-NLG)</a:t>
            </a:r>
            <a:br>
              <a:rPr lang="en-US"/>
            </a:br>
            <a:r>
              <a:rPr lang="en-US"/>
              <a:t>2021 – </a:t>
            </a:r>
            <a:r>
              <a:rPr lang="en-US" err="1"/>
              <a:t>openAI</a:t>
            </a:r>
            <a:r>
              <a:rPr lang="en-US"/>
              <a:t> announces </a:t>
            </a:r>
            <a:r>
              <a:rPr lang="en-US" err="1"/>
              <a:t>ChatGPT</a:t>
            </a:r>
            <a:endParaRPr lang="en-US"/>
          </a:p>
          <a:p>
            <a:r>
              <a:rPr lang="en-US"/>
              <a:t>2021 – </a:t>
            </a:r>
            <a:r>
              <a:rPr lang="en-US" err="1"/>
              <a:t>openAI</a:t>
            </a:r>
            <a:r>
              <a:rPr lang="en-US"/>
              <a:t> </a:t>
            </a:r>
            <a:r>
              <a:rPr lang="en-US" err="1"/>
              <a:t>intoduces</a:t>
            </a:r>
            <a:r>
              <a:rPr lang="en-US"/>
              <a:t> Dall-E</a:t>
            </a:r>
          </a:p>
          <a:p>
            <a:r>
              <a:rPr lang="en-US"/>
              <a:t>2022 – Stable Diffusion released</a:t>
            </a:r>
          </a:p>
          <a:p>
            <a:r>
              <a:rPr lang="en-US"/>
              <a:t>2022 – </a:t>
            </a:r>
            <a:r>
              <a:rPr lang="en-US" err="1"/>
              <a:t>Midjourney</a:t>
            </a:r>
            <a:r>
              <a:rPr lang="en-US"/>
              <a:t> released</a:t>
            </a:r>
          </a:p>
          <a:p>
            <a:r>
              <a:rPr lang="en-US"/>
              <a:t>2022 – </a:t>
            </a:r>
            <a:r>
              <a:rPr lang="en-US" err="1"/>
              <a:t>openAI</a:t>
            </a:r>
            <a:r>
              <a:rPr lang="en-US"/>
              <a:t> released </a:t>
            </a:r>
            <a:r>
              <a:rPr lang="en-US" err="1"/>
              <a:t>chatGPT</a:t>
            </a:r>
            <a:r>
              <a:rPr lang="en-US"/>
              <a:t> 3.5</a:t>
            </a:r>
          </a:p>
          <a:p>
            <a:r>
              <a:rPr lang="en-US"/>
              <a:t>2023 – Google Bard released</a:t>
            </a:r>
          </a:p>
          <a:p>
            <a:r>
              <a:rPr lang="en-US"/>
              <a:t>2023 – </a:t>
            </a:r>
            <a:r>
              <a:rPr lang="en-US" err="1"/>
              <a:t>openAI</a:t>
            </a:r>
            <a:r>
              <a:rPr lang="en-US"/>
              <a:t> released </a:t>
            </a:r>
            <a:r>
              <a:rPr lang="en-US" err="1"/>
              <a:t>chatGPT</a:t>
            </a:r>
            <a:r>
              <a:rPr lang="en-US"/>
              <a:t> 4 </a:t>
            </a:r>
            <a:r>
              <a:rPr lang="en-US">
                <a:highlight>
                  <a:srgbClr val="FFFF00"/>
                </a:highlight>
              </a:rPr>
              <a:t>(</a:t>
            </a:r>
            <a:r>
              <a:rPr lang="en-US" b="0" i="0">
                <a:effectLst/>
                <a:highlight>
                  <a:srgbClr val="FFFF00"/>
                </a:highlight>
              </a:rPr>
              <a:t>1.7 trillion parameters)</a:t>
            </a:r>
            <a:endParaRPr lang="en-US">
              <a:highlight>
                <a:srgbClr val="FFFF00"/>
              </a:highlight>
            </a:endParaRPr>
          </a:p>
          <a:p>
            <a:r>
              <a:rPr lang="en-US"/>
              <a:t>2023 – Musk, Wozniak, and others sign petition</a:t>
            </a:r>
          </a:p>
          <a:p>
            <a:r>
              <a:rPr lang="en-US"/>
              <a:t>2023 – Statement of AI Risk released</a:t>
            </a:r>
          </a:p>
          <a:p>
            <a:r>
              <a:rPr lang="en-US"/>
              <a:t>2023 – US Senate holds "AI Insight Forum"</a:t>
            </a:r>
          </a:p>
          <a:p>
            <a:br>
              <a:rPr lang="en-US" i="1">
                <a:solidFill>
                  <a:schemeClr val="bg1">
                    <a:lumMod val="50000"/>
                  </a:schemeClr>
                </a:solidFill>
              </a:rPr>
            </a:br>
            <a:r>
              <a:rPr lang="en-US" i="1">
                <a:solidFill>
                  <a:schemeClr val="bg1">
                    <a:lumMod val="50000"/>
                  </a:schemeClr>
                </a:solidFill>
              </a:rPr>
              <a:t>…… and we are taking off into the unknown….</a:t>
            </a:r>
          </a:p>
          <a:p>
            <a:endParaRPr lang="en-US"/>
          </a:p>
        </p:txBody>
      </p:sp>
      <p:sp>
        <p:nvSpPr>
          <p:cNvPr id="82" name="TextBox 81">
            <a:extLst>
              <a:ext uri="{FF2B5EF4-FFF2-40B4-BE49-F238E27FC236}">
                <a16:creationId xmlns:a16="http://schemas.microsoft.com/office/drawing/2014/main" id="{9B56BD11-90F3-C8E1-579C-D1992FF08873}"/>
              </a:ext>
            </a:extLst>
          </p:cNvPr>
          <p:cNvSpPr txBox="1"/>
          <p:nvPr/>
        </p:nvSpPr>
        <p:spPr>
          <a:xfrm>
            <a:off x="227321" y="165016"/>
            <a:ext cx="5463419" cy="830997"/>
          </a:xfrm>
          <a:prstGeom prst="rect">
            <a:avLst/>
          </a:prstGeom>
          <a:noFill/>
        </p:spPr>
        <p:txBody>
          <a:bodyPr wrap="none" rtlCol="0">
            <a:spAutoFit/>
          </a:bodyPr>
          <a:lstStyle/>
          <a:p>
            <a:r>
              <a:rPr lang="en-US" sz="4800"/>
              <a:t>Brief History of AI </a:t>
            </a:r>
            <a:r>
              <a:rPr lang="en-US" sz="2400"/>
              <a:t>(</a:t>
            </a:r>
            <a:r>
              <a:rPr lang="en-US" sz="2400" err="1"/>
              <a:t>cont</a:t>
            </a:r>
            <a:r>
              <a:rPr lang="en-US" sz="2400"/>
              <a:t>)</a:t>
            </a:r>
            <a:endParaRPr lang="en-US" sz="4800"/>
          </a:p>
        </p:txBody>
      </p:sp>
      <p:sp>
        <p:nvSpPr>
          <p:cNvPr id="2" name="Oval 1">
            <a:extLst>
              <a:ext uri="{FF2B5EF4-FFF2-40B4-BE49-F238E27FC236}">
                <a16:creationId xmlns:a16="http://schemas.microsoft.com/office/drawing/2014/main" id="{6931BD9D-9732-ACCE-EDD2-2D2908A05B27}"/>
              </a:ext>
            </a:extLst>
          </p:cNvPr>
          <p:cNvSpPr/>
          <p:nvPr/>
        </p:nvSpPr>
        <p:spPr>
          <a:xfrm>
            <a:off x="2619370" y="4198758"/>
            <a:ext cx="70764" cy="796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Tree>
    <p:extLst>
      <p:ext uri="{BB962C8B-B14F-4D97-AF65-F5344CB8AC3E}">
        <p14:creationId xmlns:p14="http://schemas.microsoft.com/office/powerpoint/2010/main" val="39307598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1645A2-D0AB-F23D-A039-FFB7AC769880}"/>
              </a:ext>
            </a:extLst>
          </p:cNvPr>
          <p:cNvPicPr>
            <a:picLocks noChangeAspect="1"/>
          </p:cNvPicPr>
          <p:nvPr/>
        </p:nvPicPr>
        <p:blipFill>
          <a:blip r:embed="rId3"/>
          <a:stretch>
            <a:fillRect/>
          </a:stretch>
        </p:blipFill>
        <p:spPr>
          <a:xfrm>
            <a:off x="1187450" y="483274"/>
            <a:ext cx="9817100" cy="5522119"/>
          </a:xfrm>
          <a:prstGeom prst="rect">
            <a:avLst/>
          </a:prstGeom>
          <a:ln>
            <a:solidFill>
              <a:schemeClr val="tx1"/>
            </a:solidFill>
          </a:ln>
        </p:spPr>
      </p:pic>
      <p:sp>
        <p:nvSpPr>
          <p:cNvPr id="5" name="TextBox 4">
            <a:extLst>
              <a:ext uri="{FF2B5EF4-FFF2-40B4-BE49-F238E27FC236}">
                <a16:creationId xmlns:a16="http://schemas.microsoft.com/office/drawing/2014/main" id="{AE03F181-9F37-BDBA-48CA-EC25C0A34E03}"/>
              </a:ext>
            </a:extLst>
          </p:cNvPr>
          <p:cNvSpPr txBox="1"/>
          <p:nvPr/>
        </p:nvSpPr>
        <p:spPr>
          <a:xfrm>
            <a:off x="1187450" y="6066949"/>
            <a:ext cx="5473700" cy="307777"/>
          </a:xfrm>
          <a:prstGeom prst="rect">
            <a:avLst/>
          </a:prstGeom>
          <a:noFill/>
        </p:spPr>
        <p:txBody>
          <a:bodyPr wrap="square">
            <a:spAutoFit/>
          </a:bodyPr>
          <a:lstStyle/>
          <a:p>
            <a:r>
              <a:rPr lang="en-US" sz="1400">
                <a:hlinkClick r:id="rId4"/>
              </a:rPr>
              <a:t>https://momentum.asia/product/the-future-by-chatgpt/</a:t>
            </a:r>
            <a:r>
              <a:rPr lang="en-US" sz="1400"/>
              <a:t> </a:t>
            </a:r>
          </a:p>
        </p:txBody>
      </p:sp>
      <p:sp>
        <p:nvSpPr>
          <p:cNvPr id="7" name="Oval 6">
            <a:extLst>
              <a:ext uri="{FF2B5EF4-FFF2-40B4-BE49-F238E27FC236}">
                <a16:creationId xmlns:a16="http://schemas.microsoft.com/office/drawing/2014/main" id="{015ABDC0-063C-6553-8230-E82D778E2E9D}"/>
              </a:ext>
            </a:extLst>
          </p:cNvPr>
          <p:cNvSpPr/>
          <p:nvPr/>
        </p:nvSpPr>
        <p:spPr>
          <a:xfrm>
            <a:off x="9281160" y="3244333"/>
            <a:ext cx="955040" cy="955040"/>
          </a:xfrm>
          <a:prstGeom prst="ellipse">
            <a:avLst/>
          </a:prstGeom>
          <a:solidFill>
            <a:srgbClr val="74AA9C"/>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E98C4E7-935A-7072-313E-004C3E22D7ED}"/>
              </a:ext>
            </a:extLst>
          </p:cNvPr>
          <p:cNvSpPr txBox="1"/>
          <p:nvPr/>
        </p:nvSpPr>
        <p:spPr>
          <a:xfrm>
            <a:off x="9031558" y="3537187"/>
            <a:ext cx="1454244" cy="369332"/>
          </a:xfrm>
          <a:prstGeom prst="rect">
            <a:avLst/>
          </a:prstGeom>
          <a:noFill/>
        </p:spPr>
        <p:txBody>
          <a:bodyPr wrap="none" rtlCol="0">
            <a:spAutoFit/>
          </a:bodyPr>
          <a:lstStyle/>
          <a:p>
            <a:r>
              <a:rPr lang="en-US"/>
              <a:t>1.7 TRILLION!</a:t>
            </a:r>
          </a:p>
        </p:txBody>
      </p:sp>
    </p:spTree>
    <p:extLst>
      <p:ext uri="{BB962C8B-B14F-4D97-AF65-F5344CB8AC3E}">
        <p14:creationId xmlns:p14="http://schemas.microsoft.com/office/powerpoint/2010/main" val="2341035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CBA28ED-5FDC-E0D4-3B0A-26215E8F718C}"/>
              </a:ext>
            </a:extLst>
          </p:cNvPr>
          <p:cNvSpPr txBox="1">
            <a:spLocks/>
          </p:cNvSpPr>
          <p:nvPr/>
        </p:nvSpPr>
        <p:spPr>
          <a:xfrm>
            <a:off x="445434" y="206909"/>
            <a:ext cx="10972800" cy="819023"/>
          </a:xfrm>
          <a:prstGeom prst="rect">
            <a:avLst/>
          </a:prstGeom>
        </p:spPr>
        <p:txBody>
          <a:bodyPr/>
          <a:lstStyle>
            <a:lvl1pPr algn="ctr" defTabSz="457200" rtl="0" eaLnBrk="1" latinLnBrk="0" hangingPunct="1">
              <a:spcBef>
                <a:spcPct val="0"/>
              </a:spcBef>
              <a:buNone/>
              <a:defRPr sz="4400" b="0" i="0" u="none" kern="1200">
                <a:solidFill>
                  <a:schemeClr val="tx1"/>
                </a:solidFill>
                <a:latin typeface="+mn-lt"/>
                <a:ea typeface="+mj-ea"/>
                <a:cs typeface="+mj-cs"/>
              </a:defRPr>
            </a:lvl1pPr>
          </a:lstStyle>
          <a:p>
            <a:pPr algn="l"/>
            <a:r>
              <a:rPr lang="en-US"/>
              <a:t>Legislative Concerns Globally</a:t>
            </a:r>
          </a:p>
        </p:txBody>
      </p:sp>
      <p:sp>
        <p:nvSpPr>
          <p:cNvPr id="6" name="TextBox 5">
            <a:extLst>
              <a:ext uri="{FF2B5EF4-FFF2-40B4-BE49-F238E27FC236}">
                <a16:creationId xmlns:a16="http://schemas.microsoft.com/office/drawing/2014/main" id="{B66878FF-C4D1-C4DD-8628-C3A17D54FD42}"/>
              </a:ext>
            </a:extLst>
          </p:cNvPr>
          <p:cNvSpPr txBox="1"/>
          <p:nvPr/>
        </p:nvSpPr>
        <p:spPr>
          <a:xfrm>
            <a:off x="445434" y="1076921"/>
            <a:ext cx="5338678" cy="4832092"/>
          </a:xfrm>
          <a:prstGeom prst="rect">
            <a:avLst/>
          </a:prstGeom>
          <a:noFill/>
        </p:spPr>
        <p:txBody>
          <a:bodyPr wrap="square">
            <a:spAutoFit/>
          </a:bodyPr>
          <a:lstStyle/>
          <a:p>
            <a:pPr marL="285750" indent="-285750">
              <a:buFont typeface="Arial" panose="020B0604020202020204" pitchFamily="34" charset="0"/>
              <a:buChar char="•"/>
            </a:pPr>
            <a:r>
              <a:rPr lang="en-US" b="1" i="0">
                <a:solidFill>
                  <a:srgbClr val="333335"/>
                </a:solidFill>
                <a:effectLst/>
              </a:rPr>
              <a:t>EU Sets Rules Governing Use of AI (June 14, 2023)</a:t>
            </a:r>
            <a:br>
              <a:rPr lang="en-US" b="1" i="0">
                <a:solidFill>
                  <a:srgbClr val="333335"/>
                </a:solidFill>
                <a:effectLst/>
              </a:rPr>
            </a:br>
            <a:r>
              <a:rPr lang="en-US" sz="1600" i="0">
                <a:solidFill>
                  <a:srgbClr val="333335"/>
                </a:solidFill>
                <a:effectLst/>
              </a:rPr>
              <a:t>The E.U. Artificial Intelligence Act is likely to ban controversial uses of AI like social scoring and facial recognition in public, as well as force companies to declare if copyrighted material is used to train their AIs.</a:t>
            </a:r>
          </a:p>
          <a:p>
            <a:pPr marL="285750" indent="-285750">
              <a:buFont typeface="Arial" panose="020B0604020202020204" pitchFamily="34" charset="0"/>
              <a:buChar char="•"/>
            </a:pPr>
            <a:endParaRPr lang="en-US" sz="1600" i="0">
              <a:solidFill>
                <a:srgbClr val="333335"/>
              </a:solidFill>
              <a:effectLst/>
            </a:endParaRPr>
          </a:p>
          <a:p>
            <a:pPr marL="285750" indent="-285750">
              <a:buFont typeface="Arial" panose="020B0604020202020204" pitchFamily="34" charset="0"/>
              <a:buChar char="•"/>
            </a:pPr>
            <a:r>
              <a:rPr lang="en-US" b="1" i="0">
                <a:solidFill>
                  <a:srgbClr val="333335"/>
                </a:solidFill>
                <a:effectLst/>
              </a:rPr>
              <a:t>Biden-Harris Secure Voluntary Commitments from Leading AI Companies to Manage Risks Posed by AI</a:t>
            </a:r>
            <a:br>
              <a:rPr lang="en-US" b="1" i="0">
                <a:solidFill>
                  <a:srgbClr val="333335"/>
                </a:solidFill>
                <a:effectLst/>
              </a:rPr>
            </a:br>
            <a:r>
              <a:rPr lang="en-US" sz="1400" i="0">
                <a:solidFill>
                  <a:srgbClr val="333335"/>
                </a:solidFill>
                <a:effectLst/>
                <a:hlinkClick r:id="rId3"/>
              </a:rPr>
              <a:t>https://www.whitehouse.gov/briefing-room/statements-releases/2023/07/21/fact-sheet-biden-harris-administration-secures-voluntary-commitments-from-leading-artificial-intelligence-companies-to-manage-the-risks-posed-by-ai/</a:t>
            </a:r>
            <a:r>
              <a:rPr lang="en-US" sz="1400" i="0">
                <a:solidFill>
                  <a:srgbClr val="333335"/>
                </a:solidFill>
                <a:effectLst/>
              </a:rPr>
              <a:t>  </a:t>
            </a:r>
            <a:endParaRPr lang="en-US" i="0">
              <a:solidFill>
                <a:srgbClr val="333335"/>
              </a:solidFill>
              <a:effectLst/>
            </a:endParaRPr>
          </a:p>
          <a:p>
            <a:pPr marL="285750" indent="-285750">
              <a:buFont typeface="Arial" panose="020B0604020202020204" pitchFamily="34" charset="0"/>
              <a:buChar char="•"/>
            </a:pPr>
            <a:endParaRPr lang="en-US" b="1">
              <a:solidFill>
                <a:srgbClr val="333335"/>
              </a:solidFill>
            </a:endParaRPr>
          </a:p>
          <a:p>
            <a:pPr marL="285750" indent="-285750">
              <a:buFont typeface="Arial" panose="020B0604020202020204" pitchFamily="34" charset="0"/>
              <a:buChar char="•"/>
            </a:pPr>
            <a:r>
              <a:rPr lang="en-US" b="1" i="0">
                <a:solidFill>
                  <a:srgbClr val="333335"/>
                </a:solidFill>
                <a:effectLst/>
              </a:rPr>
              <a:t>Senate Majority Leader Chuck Schumer's </a:t>
            </a:r>
            <a:br>
              <a:rPr lang="en-US" b="1" i="0">
                <a:solidFill>
                  <a:srgbClr val="333335"/>
                </a:solidFill>
                <a:effectLst/>
              </a:rPr>
            </a:br>
            <a:r>
              <a:rPr lang="en-US" b="1" i="0">
                <a:solidFill>
                  <a:srgbClr val="333335"/>
                </a:solidFill>
                <a:effectLst/>
              </a:rPr>
              <a:t>forum on AI (Sept 13, 2023)</a:t>
            </a:r>
            <a:br>
              <a:rPr lang="en-US" sz="1600" b="0" i="0">
                <a:solidFill>
                  <a:srgbClr val="333335"/>
                </a:solidFill>
                <a:effectLst/>
              </a:rPr>
            </a:br>
            <a:r>
              <a:rPr lang="en-US" sz="1600" b="0" i="0">
                <a:solidFill>
                  <a:srgbClr val="333335"/>
                </a:solidFill>
                <a:effectLst/>
              </a:rPr>
              <a:t>More than 60 senators showed up to the closed-door briefing — with Musk, Bill Gates, Sundar Pichai, Mark Zuckerberg and Sam Altman among 20 tech and civil society leaders in the room.</a:t>
            </a:r>
            <a:endParaRPr lang="en-US" sz="1600"/>
          </a:p>
        </p:txBody>
      </p:sp>
      <p:pic>
        <p:nvPicPr>
          <p:cNvPr id="2050" name="Picture 2" descr="Number of AI-related laws globally continues to increase slowly, this chart shows">
            <a:extLst>
              <a:ext uri="{FF2B5EF4-FFF2-40B4-BE49-F238E27FC236}">
                <a16:creationId xmlns:a16="http://schemas.microsoft.com/office/drawing/2014/main" id="{5BB098BB-3BC9-44AD-9045-5996BE4E96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3693" y="1179037"/>
            <a:ext cx="4872345" cy="324722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609ADD4-D344-903A-2E23-6268F1D898D3}"/>
              </a:ext>
            </a:extLst>
          </p:cNvPr>
          <p:cNvSpPr txBox="1"/>
          <p:nvPr/>
        </p:nvSpPr>
        <p:spPr>
          <a:xfrm>
            <a:off x="6283842" y="4585574"/>
            <a:ext cx="5613972" cy="1323439"/>
          </a:xfrm>
          <a:prstGeom prst="rect">
            <a:avLst/>
          </a:prstGeom>
          <a:noFill/>
        </p:spPr>
        <p:txBody>
          <a:bodyPr wrap="square" rtlCol="0">
            <a:spAutoFit/>
          </a:bodyPr>
          <a:lstStyle/>
          <a:p>
            <a:r>
              <a:rPr lang="en-US" sz="1600"/>
              <a:t>Legislative bodies in 127 countries passed 37 laws that included the words “artificial intelligence” this past year. The U.S. led the list, passing nine laws, followed by Spain (5) and the Philippines (4).. Since 2016, countries have passed 123 AI-related bills, the majority in recent years. </a:t>
            </a:r>
          </a:p>
        </p:txBody>
      </p:sp>
      <p:sp>
        <p:nvSpPr>
          <p:cNvPr id="11" name="TextBox 10">
            <a:extLst>
              <a:ext uri="{FF2B5EF4-FFF2-40B4-BE49-F238E27FC236}">
                <a16:creationId xmlns:a16="http://schemas.microsoft.com/office/drawing/2014/main" id="{892C6CDA-764C-B061-B1B6-9309B1726A90}"/>
              </a:ext>
            </a:extLst>
          </p:cNvPr>
          <p:cNvSpPr txBox="1"/>
          <p:nvPr/>
        </p:nvSpPr>
        <p:spPr>
          <a:xfrm>
            <a:off x="8046171" y="887431"/>
            <a:ext cx="3989867" cy="276999"/>
          </a:xfrm>
          <a:prstGeom prst="rect">
            <a:avLst/>
          </a:prstGeom>
          <a:noFill/>
        </p:spPr>
        <p:txBody>
          <a:bodyPr wrap="square">
            <a:spAutoFit/>
          </a:bodyPr>
          <a:lstStyle/>
          <a:p>
            <a:r>
              <a:rPr lang="en-US" sz="1200">
                <a:hlinkClick r:id="rId5"/>
              </a:rPr>
              <a:t>https://hai.stanford.edu/news/2023-state-ai-14-charts</a:t>
            </a:r>
            <a:r>
              <a:rPr lang="en-US" sz="1200"/>
              <a:t> </a:t>
            </a:r>
          </a:p>
        </p:txBody>
      </p:sp>
    </p:spTree>
    <p:extLst>
      <p:ext uri="{BB962C8B-B14F-4D97-AF65-F5344CB8AC3E}">
        <p14:creationId xmlns:p14="http://schemas.microsoft.com/office/powerpoint/2010/main" val="2618365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CBA28ED-5FDC-E0D4-3B0A-26215E8F718C}"/>
              </a:ext>
            </a:extLst>
          </p:cNvPr>
          <p:cNvSpPr txBox="1">
            <a:spLocks/>
          </p:cNvSpPr>
          <p:nvPr/>
        </p:nvSpPr>
        <p:spPr>
          <a:xfrm>
            <a:off x="445434" y="206909"/>
            <a:ext cx="10972800" cy="819023"/>
          </a:xfrm>
          <a:prstGeom prst="rect">
            <a:avLst/>
          </a:prstGeom>
        </p:spPr>
        <p:txBody>
          <a:bodyPr/>
          <a:lstStyle>
            <a:lvl1pPr algn="ctr" defTabSz="457200" rtl="0" eaLnBrk="1" latinLnBrk="0" hangingPunct="1">
              <a:spcBef>
                <a:spcPct val="0"/>
              </a:spcBef>
              <a:buNone/>
              <a:defRPr sz="4400" b="0" i="0" u="none" kern="1200">
                <a:solidFill>
                  <a:schemeClr val="tx1"/>
                </a:solidFill>
                <a:latin typeface="+mn-lt"/>
                <a:ea typeface="+mj-ea"/>
                <a:cs typeface="+mj-cs"/>
              </a:defRPr>
            </a:lvl1pPr>
          </a:lstStyle>
          <a:p>
            <a:pPr algn="l"/>
            <a:r>
              <a:rPr lang="en-US"/>
              <a:t>Ethical Concerns Globally</a:t>
            </a:r>
          </a:p>
        </p:txBody>
      </p:sp>
      <p:sp>
        <p:nvSpPr>
          <p:cNvPr id="6" name="TextBox 5">
            <a:extLst>
              <a:ext uri="{FF2B5EF4-FFF2-40B4-BE49-F238E27FC236}">
                <a16:creationId xmlns:a16="http://schemas.microsoft.com/office/drawing/2014/main" id="{B66878FF-C4D1-C4DD-8628-C3A17D54FD42}"/>
              </a:ext>
            </a:extLst>
          </p:cNvPr>
          <p:cNvSpPr txBox="1"/>
          <p:nvPr/>
        </p:nvSpPr>
        <p:spPr>
          <a:xfrm>
            <a:off x="445435" y="1217319"/>
            <a:ext cx="7560882" cy="5293757"/>
          </a:xfrm>
          <a:prstGeom prst="rect">
            <a:avLst/>
          </a:prstGeom>
          <a:noFill/>
        </p:spPr>
        <p:txBody>
          <a:bodyPr wrap="square">
            <a:spAutoFit/>
          </a:bodyPr>
          <a:lstStyle/>
          <a:p>
            <a:pPr marL="285750" indent="-285750">
              <a:buFont typeface="Arial" panose="020B0604020202020204" pitchFamily="34" charset="0"/>
              <a:buChar char="•"/>
            </a:pPr>
            <a:r>
              <a:rPr lang="en-US" sz="1600" b="1" i="0">
                <a:solidFill>
                  <a:srgbClr val="333335"/>
                </a:solidFill>
                <a:effectLst/>
              </a:rPr>
              <a:t>Partnership on AI</a:t>
            </a:r>
            <a:br>
              <a:rPr lang="en-US" sz="1600" b="1" i="0">
                <a:solidFill>
                  <a:srgbClr val="333335"/>
                </a:solidFill>
                <a:effectLst/>
              </a:rPr>
            </a:br>
            <a:r>
              <a:rPr lang="en-US" sz="1600" i="0">
                <a:solidFill>
                  <a:srgbClr val="333335"/>
                </a:solidFill>
                <a:effectLst/>
                <a:hlinkClick r:id="rId3"/>
              </a:rPr>
              <a:t>https://partnershiponai.org/</a:t>
            </a:r>
            <a:r>
              <a:rPr lang="en-US" sz="1600" i="0">
                <a:solidFill>
                  <a:srgbClr val="333335"/>
                </a:solidFill>
                <a:effectLst/>
              </a:rPr>
              <a:t> </a:t>
            </a:r>
            <a:br>
              <a:rPr lang="en-US" sz="1600" i="0">
                <a:solidFill>
                  <a:srgbClr val="333335"/>
                </a:solidFill>
                <a:effectLst/>
              </a:rPr>
            </a:br>
            <a:r>
              <a:rPr lang="en-US" sz="1600" i="0">
                <a:solidFill>
                  <a:srgbClr val="333335"/>
                </a:solidFill>
                <a:effectLst/>
                <a:hlinkClick r:id="rId4"/>
              </a:rPr>
              <a:t>https://partnershiponai.org/partners/</a:t>
            </a:r>
            <a:r>
              <a:rPr lang="en-US" sz="1600" i="0">
                <a:solidFill>
                  <a:srgbClr val="333335"/>
                </a:solidFill>
                <a:effectLst/>
              </a:rPr>
              <a:t> </a:t>
            </a:r>
          </a:p>
          <a:p>
            <a:pPr marL="285750" indent="-285750">
              <a:buFont typeface="Arial" panose="020B0604020202020204" pitchFamily="34" charset="0"/>
              <a:buChar char="•"/>
            </a:pPr>
            <a:endParaRPr lang="en-US" sz="1600" b="1">
              <a:solidFill>
                <a:srgbClr val="333335"/>
              </a:solidFill>
            </a:endParaRPr>
          </a:p>
          <a:p>
            <a:pPr marL="285750" indent="-285750">
              <a:buFont typeface="Arial" panose="020B0604020202020204" pitchFamily="34" charset="0"/>
              <a:buChar char="•"/>
            </a:pPr>
            <a:endParaRPr lang="en-US" sz="1600" b="1">
              <a:solidFill>
                <a:srgbClr val="333335"/>
              </a:solidFill>
            </a:endParaRPr>
          </a:p>
          <a:p>
            <a:pPr marL="285750" indent="-285750">
              <a:buFont typeface="Arial" panose="020B0604020202020204" pitchFamily="34" charset="0"/>
              <a:buChar char="•"/>
            </a:pPr>
            <a:r>
              <a:rPr lang="en-US" sz="1600" b="1" i="0">
                <a:solidFill>
                  <a:srgbClr val="333335"/>
                </a:solidFill>
                <a:effectLst/>
              </a:rPr>
              <a:t>News Media Alliance – Global Principles on Artificial Intelligence (AI) </a:t>
            </a:r>
            <a:br>
              <a:rPr lang="en-US" sz="1600" b="1" i="0">
                <a:solidFill>
                  <a:srgbClr val="333335"/>
                </a:solidFill>
                <a:effectLst/>
              </a:rPr>
            </a:br>
            <a:r>
              <a:rPr lang="en-US" sz="1400" i="0">
                <a:solidFill>
                  <a:srgbClr val="333335"/>
                </a:solidFill>
                <a:effectLst/>
                <a:hlinkClick r:id="rId5"/>
              </a:rPr>
              <a:t>https://www.newsmediaalliance.org/global-principles-on-artificial-intelligence-ai/</a:t>
            </a:r>
            <a:r>
              <a:rPr lang="en-US" sz="1400" i="0">
                <a:solidFill>
                  <a:srgbClr val="333335"/>
                </a:solidFill>
                <a:effectLst/>
              </a:rPr>
              <a:t> </a:t>
            </a:r>
          </a:p>
          <a:p>
            <a:pPr marL="285750" indent="-285750">
              <a:buFont typeface="Arial" panose="020B0604020202020204" pitchFamily="34" charset="0"/>
              <a:buChar char="•"/>
            </a:pPr>
            <a:endParaRPr lang="en-US" sz="1400" i="0">
              <a:solidFill>
                <a:srgbClr val="333335"/>
              </a:solidFill>
              <a:effectLst/>
            </a:endParaRPr>
          </a:p>
          <a:p>
            <a:pPr marL="285750" indent="-285750">
              <a:buFont typeface="Arial" panose="020B0604020202020204" pitchFamily="34" charset="0"/>
              <a:buChar char="•"/>
            </a:pPr>
            <a:r>
              <a:rPr lang="en-US" sz="1600" b="1" i="0">
                <a:solidFill>
                  <a:srgbClr val="333335"/>
                </a:solidFill>
                <a:effectLst/>
              </a:rPr>
              <a:t>Writers Guild of America Strike</a:t>
            </a:r>
            <a:br>
              <a:rPr lang="en-US" sz="1600" b="1" i="0">
                <a:solidFill>
                  <a:srgbClr val="333335"/>
                </a:solidFill>
                <a:effectLst/>
              </a:rPr>
            </a:br>
            <a:r>
              <a:rPr lang="en-US" sz="1600" i="0">
                <a:solidFill>
                  <a:srgbClr val="333335"/>
                </a:solidFill>
                <a:effectLst/>
              </a:rPr>
              <a:t>"One of their key demands is that the studios and streaming giants agree to limits on the future use of AI-powered writing tools, such as </a:t>
            </a:r>
            <a:r>
              <a:rPr lang="en-US" sz="1600" i="0" err="1">
                <a:solidFill>
                  <a:srgbClr val="333335"/>
                </a:solidFill>
                <a:effectLst/>
              </a:rPr>
              <a:t>ChatGPT</a:t>
            </a:r>
            <a:r>
              <a:rPr lang="en-US" sz="1600" i="0">
                <a:solidFill>
                  <a:srgbClr val="333335"/>
                </a:solidFill>
                <a:effectLst/>
              </a:rPr>
              <a:t>." -- </a:t>
            </a:r>
            <a:r>
              <a:rPr lang="en-US" sz="1600" i="0">
                <a:solidFill>
                  <a:srgbClr val="333335"/>
                </a:solidFill>
                <a:effectLst/>
                <a:hlinkClick r:id="rId6"/>
              </a:rPr>
              <a:t>https://www.bbc.com/news/business-66289583</a:t>
            </a:r>
            <a:r>
              <a:rPr lang="en-US" sz="1600" i="0">
                <a:solidFill>
                  <a:srgbClr val="333335"/>
                </a:solidFill>
                <a:effectLst/>
              </a:rPr>
              <a:t>  </a:t>
            </a:r>
          </a:p>
          <a:p>
            <a:pPr marL="285750" indent="-285750">
              <a:buFont typeface="Arial" panose="020B0604020202020204" pitchFamily="34" charset="0"/>
              <a:buChar char="•"/>
            </a:pPr>
            <a:endParaRPr lang="en-US" sz="1600" b="1" i="0">
              <a:solidFill>
                <a:srgbClr val="333335"/>
              </a:solidFill>
              <a:effectLst/>
            </a:endParaRPr>
          </a:p>
          <a:p>
            <a:pPr marL="285750" indent="-285750">
              <a:buFont typeface="Arial" panose="020B0604020202020204" pitchFamily="34" charset="0"/>
              <a:buChar char="•"/>
            </a:pPr>
            <a:endParaRPr lang="en-US" sz="1600" b="1">
              <a:solidFill>
                <a:srgbClr val="333335"/>
              </a:solidFill>
            </a:endParaRPr>
          </a:p>
          <a:p>
            <a:pPr marL="285750" indent="-285750">
              <a:buFont typeface="Arial" panose="020B0604020202020204" pitchFamily="34" charset="0"/>
              <a:buChar char="•"/>
            </a:pPr>
            <a:endParaRPr lang="en-US" sz="1600" b="1" i="0">
              <a:solidFill>
                <a:srgbClr val="333335"/>
              </a:solidFill>
              <a:effectLst/>
            </a:endParaRPr>
          </a:p>
          <a:p>
            <a:pPr marL="285750" indent="-285750">
              <a:buFont typeface="Arial" panose="020B0604020202020204" pitchFamily="34" charset="0"/>
              <a:buChar char="•"/>
            </a:pPr>
            <a:r>
              <a:rPr lang="en-US" sz="1600" b="1" i="0">
                <a:solidFill>
                  <a:srgbClr val="333335"/>
                </a:solidFill>
                <a:effectLst/>
              </a:rPr>
              <a:t>Samsung SDS – AI Ethics and AI Governance – The Social Responsibility of AI</a:t>
            </a:r>
            <a:br>
              <a:rPr lang="en-US" sz="1400" b="0" i="0">
                <a:solidFill>
                  <a:srgbClr val="333335"/>
                </a:solidFill>
                <a:effectLst/>
              </a:rPr>
            </a:br>
            <a:r>
              <a:rPr lang="en-US" sz="1400" b="0" i="0">
                <a:solidFill>
                  <a:srgbClr val="333335"/>
                </a:solidFill>
                <a:effectLst/>
                <a:hlinkClick r:id="rId7"/>
              </a:rPr>
              <a:t>https://www.samsungsds.com/en/insights/ai_governance.html</a:t>
            </a:r>
            <a:r>
              <a:rPr lang="en-US" sz="1400" b="0" i="0">
                <a:solidFill>
                  <a:srgbClr val="333335"/>
                </a:solidFill>
                <a:effectLst/>
              </a:rPr>
              <a:t> </a:t>
            </a:r>
          </a:p>
          <a:p>
            <a:pPr marL="285750" indent="-285750">
              <a:buFont typeface="Arial" panose="020B0604020202020204" pitchFamily="34" charset="0"/>
              <a:buChar char="•"/>
            </a:pPr>
            <a:endParaRPr lang="en-US" sz="1400">
              <a:solidFill>
                <a:srgbClr val="333335"/>
              </a:solidFill>
            </a:endParaRPr>
          </a:p>
          <a:p>
            <a:pPr marL="285750" indent="-285750">
              <a:buFont typeface="Arial" panose="020B0604020202020204" pitchFamily="34" charset="0"/>
              <a:buChar char="•"/>
            </a:pPr>
            <a:r>
              <a:rPr lang="en-US" sz="1600" b="1" i="0" err="1">
                <a:solidFill>
                  <a:srgbClr val="333335"/>
                </a:solidFill>
                <a:effectLst/>
              </a:rPr>
              <a:t>SalesChoice</a:t>
            </a:r>
            <a:r>
              <a:rPr lang="en-US" sz="1600" b="1" i="0">
                <a:solidFill>
                  <a:srgbClr val="333335"/>
                </a:solidFill>
                <a:effectLst/>
              </a:rPr>
              <a:t> Fair AI Ethics Policy</a:t>
            </a:r>
            <a:br>
              <a:rPr lang="en-US" sz="1400" b="0" i="0">
                <a:solidFill>
                  <a:srgbClr val="333335"/>
                </a:solidFill>
                <a:effectLst/>
              </a:rPr>
            </a:br>
            <a:r>
              <a:rPr lang="en-US" sz="1400" b="0" i="0">
                <a:solidFill>
                  <a:srgbClr val="333335"/>
                </a:solidFill>
                <a:effectLst/>
                <a:hlinkClick r:id="rId8"/>
              </a:rPr>
              <a:t>https://www.saleschoice.com/policy/</a:t>
            </a:r>
            <a:r>
              <a:rPr lang="en-US" sz="1400" b="0" i="0">
                <a:solidFill>
                  <a:srgbClr val="333335"/>
                </a:solidFill>
                <a:effectLst/>
              </a:rPr>
              <a:t> </a:t>
            </a:r>
          </a:p>
          <a:p>
            <a:pPr marL="285750" indent="-285750">
              <a:buFont typeface="Arial" panose="020B0604020202020204" pitchFamily="34" charset="0"/>
              <a:buChar char="•"/>
            </a:pPr>
            <a:endParaRPr lang="en-US" sz="1400">
              <a:solidFill>
                <a:srgbClr val="333335"/>
              </a:solidFill>
            </a:endParaRPr>
          </a:p>
          <a:p>
            <a:pPr marL="285750" indent="-285750">
              <a:buFont typeface="Arial" panose="020B0604020202020204" pitchFamily="34" charset="0"/>
              <a:buChar char="•"/>
            </a:pPr>
            <a:endParaRPr lang="en-US" sz="1400"/>
          </a:p>
        </p:txBody>
      </p:sp>
      <p:pic>
        <p:nvPicPr>
          <p:cNvPr id="2" name="Picture 1">
            <a:extLst>
              <a:ext uri="{FF2B5EF4-FFF2-40B4-BE49-F238E27FC236}">
                <a16:creationId xmlns:a16="http://schemas.microsoft.com/office/drawing/2014/main" id="{1AB369F3-FA49-2D4B-EC5D-8431D2F63995}"/>
              </a:ext>
            </a:extLst>
          </p:cNvPr>
          <p:cNvPicPr>
            <a:picLocks noChangeAspect="1"/>
          </p:cNvPicPr>
          <p:nvPr/>
        </p:nvPicPr>
        <p:blipFill>
          <a:blip r:embed="rId9"/>
          <a:stretch>
            <a:fillRect/>
          </a:stretch>
        </p:blipFill>
        <p:spPr>
          <a:xfrm>
            <a:off x="7846826" y="616420"/>
            <a:ext cx="3856552" cy="2169310"/>
          </a:xfrm>
          <a:prstGeom prst="rect">
            <a:avLst/>
          </a:prstGeom>
          <a:ln>
            <a:solidFill>
              <a:schemeClr val="tx1"/>
            </a:solidFill>
          </a:ln>
        </p:spPr>
      </p:pic>
      <p:sp>
        <p:nvSpPr>
          <p:cNvPr id="3" name="TextBox 2">
            <a:extLst>
              <a:ext uri="{FF2B5EF4-FFF2-40B4-BE49-F238E27FC236}">
                <a16:creationId xmlns:a16="http://schemas.microsoft.com/office/drawing/2014/main" id="{7E70E181-6B12-6F35-3DE4-4117BF6222D3}"/>
              </a:ext>
            </a:extLst>
          </p:cNvPr>
          <p:cNvSpPr txBox="1"/>
          <p:nvPr/>
        </p:nvSpPr>
        <p:spPr>
          <a:xfrm>
            <a:off x="8865142" y="2872075"/>
            <a:ext cx="2881423" cy="646331"/>
          </a:xfrm>
          <a:prstGeom prst="rect">
            <a:avLst/>
          </a:prstGeom>
          <a:noFill/>
        </p:spPr>
        <p:txBody>
          <a:bodyPr wrap="square" rtlCol="0">
            <a:spAutoFit/>
          </a:bodyPr>
          <a:lstStyle/>
          <a:p>
            <a:r>
              <a:rPr lang="en-US" sz="1200">
                <a:hlinkClick r:id="rId10"/>
              </a:rPr>
              <a:t>https://www.pcmag.com/news/ai-around-the-world-heres-how-different-countries-are-using-it</a:t>
            </a:r>
            <a:r>
              <a:rPr lang="en-US" sz="1200"/>
              <a:t>  </a:t>
            </a:r>
          </a:p>
        </p:txBody>
      </p:sp>
    </p:spTree>
    <p:extLst>
      <p:ext uri="{BB962C8B-B14F-4D97-AF65-F5344CB8AC3E}">
        <p14:creationId xmlns:p14="http://schemas.microsoft.com/office/powerpoint/2010/main" val="593259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r>
              <a:rPr lang="en-US" dirty="0"/>
              <a:t>Artificial Intelligence and Autonomous Systems</a:t>
            </a:r>
          </a:p>
        </p:txBody>
      </p:sp>
      <p:sp>
        <p:nvSpPr>
          <p:cNvPr id="5" name="TextBox 4">
            <a:extLst>
              <a:ext uri="{FF2B5EF4-FFF2-40B4-BE49-F238E27FC236}">
                <a16:creationId xmlns:a16="http://schemas.microsoft.com/office/drawing/2014/main" id="{98F65E16-134F-E87F-7C96-50A0AABFDE1F}"/>
              </a:ext>
            </a:extLst>
          </p:cNvPr>
          <p:cNvSpPr txBox="1"/>
          <p:nvPr/>
        </p:nvSpPr>
        <p:spPr>
          <a:xfrm>
            <a:off x="686088" y="995116"/>
            <a:ext cx="6429244" cy="5015797"/>
          </a:xfrm>
          <a:prstGeom prst="rect">
            <a:avLst/>
          </a:prstGeom>
          <a:noFill/>
        </p:spPr>
        <p:txBody>
          <a:bodyPr wrap="square" rtlCol="0">
            <a:spAutoFit/>
          </a:bodyPr>
          <a:lstStyle/>
          <a:p>
            <a:pPr marL="190510" indent="-190510">
              <a:buFont typeface="Arial" panose="020B0604020202020204" pitchFamily="34" charset="0"/>
              <a:buChar char="•"/>
            </a:pPr>
            <a:r>
              <a:rPr lang="en-US" sz="2133" b="1" dirty="0"/>
              <a:t>Perception</a:t>
            </a:r>
            <a:r>
              <a:rPr lang="en-US" sz="2133" dirty="0"/>
              <a:t>: AI can process data from sensors to understand environment;</a:t>
            </a:r>
          </a:p>
          <a:p>
            <a:pPr marL="190510" indent="-190510">
              <a:buFont typeface="Arial" panose="020B0604020202020204" pitchFamily="34" charset="0"/>
              <a:buChar char="•"/>
            </a:pPr>
            <a:endParaRPr lang="en-US" sz="2133" dirty="0"/>
          </a:p>
          <a:p>
            <a:pPr marL="190510" indent="-190510">
              <a:buFont typeface="Arial" panose="020B0604020202020204" pitchFamily="34" charset="0"/>
              <a:buChar char="•"/>
            </a:pPr>
            <a:r>
              <a:rPr lang="en-US" sz="2133" b="1" dirty="0"/>
              <a:t>Decision-Making</a:t>
            </a:r>
            <a:r>
              <a:rPr lang="en-US" sz="2133" dirty="0"/>
              <a:t>: AI can make decisions based on processed information to solve complex problems</a:t>
            </a:r>
          </a:p>
          <a:p>
            <a:pPr marL="190510" indent="-190510">
              <a:buFont typeface="Arial" panose="020B0604020202020204" pitchFamily="34" charset="0"/>
              <a:buChar char="•"/>
            </a:pPr>
            <a:endParaRPr lang="en-US" sz="2133" dirty="0"/>
          </a:p>
          <a:p>
            <a:pPr marL="190510" indent="-190510">
              <a:buFont typeface="Arial" panose="020B0604020202020204" pitchFamily="34" charset="0"/>
              <a:buChar char="•"/>
            </a:pPr>
            <a:r>
              <a:rPr lang="en-US" sz="2133" b="1" dirty="0"/>
              <a:t>Learning</a:t>
            </a:r>
            <a:r>
              <a:rPr lang="en-US" sz="2133" dirty="0"/>
              <a:t>: AI can improve over time; change can result in more sophisticated autonomous behavior</a:t>
            </a:r>
          </a:p>
          <a:p>
            <a:pPr marL="190510" indent="-190510">
              <a:buFont typeface="Arial" panose="020B0604020202020204" pitchFamily="34" charset="0"/>
              <a:buChar char="•"/>
            </a:pPr>
            <a:endParaRPr lang="en-US" sz="2133" dirty="0"/>
          </a:p>
          <a:p>
            <a:pPr marL="190510" indent="-190510">
              <a:buFont typeface="Arial" panose="020B0604020202020204" pitchFamily="34" charset="0"/>
              <a:buChar char="•"/>
            </a:pPr>
            <a:r>
              <a:rPr lang="en-US" sz="2133" b="1" dirty="0"/>
              <a:t>Predictive Analysis</a:t>
            </a:r>
            <a:r>
              <a:rPr lang="en-US" sz="2133" dirty="0"/>
              <a:t>: AI can predict outcomes based on historical data</a:t>
            </a:r>
          </a:p>
          <a:p>
            <a:pPr marL="190510" indent="-190510">
              <a:buFont typeface="Arial" panose="020B0604020202020204" pitchFamily="34" charset="0"/>
              <a:buChar char="•"/>
            </a:pPr>
            <a:endParaRPr lang="en-US" sz="2133" dirty="0"/>
          </a:p>
          <a:p>
            <a:pPr marL="190510" indent="-190510">
              <a:buFont typeface="Arial" panose="020B0604020202020204" pitchFamily="34" charset="0"/>
              <a:buChar char="•"/>
            </a:pPr>
            <a:r>
              <a:rPr lang="en-US" sz="2133" b="1" dirty="0"/>
              <a:t>Adaptability</a:t>
            </a:r>
            <a:r>
              <a:rPr lang="en-US" sz="2133" dirty="0"/>
              <a:t>: AI enables systems to adapt to new/changing environments; reinforcement learning enhances adaptability</a:t>
            </a:r>
          </a:p>
        </p:txBody>
      </p:sp>
      <p:pic>
        <p:nvPicPr>
          <p:cNvPr id="3" name="Picture 2">
            <a:extLst>
              <a:ext uri="{FF2B5EF4-FFF2-40B4-BE49-F238E27FC236}">
                <a16:creationId xmlns:a16="http://schemas.microsoft.com/office/drawing/2014/main" id="{18FC4A66-2732-5BCA-7979-6F2C713EDDA3}"/>
              </a:ext>
            </a:extLst>
          </p:cNvPr>
          <p:cNvPicPr>
            <a:picLocks noChangeAspect="1"/>
          </p:cNvPicPr>
          <p:nvPr/>
        </p:nvPicPr>
        <p:blipFill>
          <a:blip r:embed="rId3"/>
          <a:stretch>
            <a:fillRect/>
          </a:stretch>
        </p:blipFill>
        <p:spPr>
          <a:xfrm>
            <a:off x="7355702" y="995116"/>
            <a:ext cx="4322585" cy="3282077"/>
          </a:xfrm>
          <a:prstGeom prst="rect">
            <a:avLst/>
          </a:prstGeom>
          <a:ln>
            <a:solidFill>
              <a:schemeClr val="tx1"/>
            </a:solidFill>
          </a:ln>
        </p:spPr>
      </p:pic>
      <p:sp>
        <p:nvSpPr>
          <p:cNvPr id="4" name="TextBox 3">
            <a:extLst>
              <a:ext uri="{FF2B5EF4-FFF2-40B4-BE49-F238E27FC236}">
                <a16:creationId xmlns:a16="http://schemas.microsoft.com/office/drawing/2014/main" id="{C78AD294-2685-FC5D-8485-C7ABAD52EEAF}"/>
              </a:ext>
            </a:extLst>
          </p:cNvPr>
          <p:cNvSpPr txBox="1"/>
          <p:nvPr/>
        </p:nvSpPr>
        <p:spPr>
          <a:xfrm>
            <a:off x="9516995" y="4379239"/>
            <a:ext cx="2438586" cy="584968"/>
          </a:xfrm>
          <a:prstGeom prst="rect">
            <a:avLst/>
          </a:prstGeom>
          <a:noFill/>
        </p:spPr>
        <p:txBody>
          <a:bodyPr wrap="square" rtlCol="0">
            <a:spAutoFit/>
          </a:bodyPr>
          <a:lstStyle/>
          <a:p>
            <a:r>
              <a:rPr lang="en-US" sz="1067" dirty="0">
                <a:hlinkClick r:id="rId4"/>
              </a:rPr>
              <a:t>https://nix-united.com/blog/ai-in-automotive-a-new-edge-of-the-automotive-industry/</a:t>
            </a:r>
            <a:r>
              <a:rPr lang="en-US" sz="1067" dirty="0"/>
              <a:t> </a:t>
            </a:r>
          </a:p>
        </p:txBody>
      </p:sp>
    </p:spTree>
    <p:extLst>
      <p:ext uri="{BB962C8B-B14F-4D97-AF65-F5344CB8AC3E}">
        <p14:creationId xmlns:p14="http://schemas.microsoft.com/office/powerpoint/2010/main" val="41894061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CBA28ED-5FDC-E0D4-3B0A-26215E8F718C}"/>
              </a:ext>
            </a:extLst>
          </p:cNvPr>
          <p:cNvSpPr txBox="1">
            <a:spLocks/>
          </p:cNvSpPr>
          <p:nvPr/>
        </p:nvSpPr>
        <p:spPr>
          <a:xfrm>
            <a:off x="445434" y="206909"/>
            <a:ext cx="10972800" cy="819023"/>
          </a:xfrm>
          <a:prstGeom prst="rect">
            <a:avLst/>
          </a:prstGeom>
        </p:spPr>
        <p:txBody>
          <a:bodyPr/>
          <a:lstStyle>
            <a:lvl1pPr algn="ctr" defTabSz="457200" rtl="0" eaLnBrk="1" latinLnBrk="0" hangingPunct="1">
              <a:spcBef>
                <a:spcPct val="0"/>
              </a:spcBef>
              <a:buNone/>
              <a:defRPr sz="4400" b="0" i="0" u="none" kern="1200">
                <a:solidFill>
                  <a:schemeClr val="tx1"/>
                </a:solidFill>
                <a:latin typeface="+mn-lt"/>
                <a:ea typeface="+mj-ea"/>
                <a:cs typeface="+mj-cs"/>
              </a:defRPr>
            </a:lvl1pPr>
          </a:lstStyle>
          <a:p>
            <a:pPr algn="l"/>
            <a:r>
              <a:rPr lang="en-US"/>
              <a:t>Bias in AI</a:t>
            </a:r>
          </a:p>
        </p:txBody>
      </p:sp>
      <p:sp>
        <p:nvSpPr>
          <p:cNvPr id="6" name="TextBox 5">
            <a:extLst>
              <a:ext uri="{FF2B5EF4-FFF2-40B4-BE49-F238E27FC236}">
                <a16:creationId xmlns:a16="http://schemas.microsoft.com/office/drawing/2014/main" id="{B66878FF-C4D1-C4DD-8628-C3A17D54FD42}"/>
              </a:ext>
            </a:extLst>
          </p:cNvPr>
          <p:cNvSpPr txBox="1"/>
          <p:nvPr/>
        </p:nvSpPr>
        <p:spPr>
          <a:xfrm>
            <a:off x="541127" y="1182231"/>
            <a:ext cx="3520510" cy="224676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en-US" sz="2000" b="0" i="0">
                <a:solidFill>
                  <a:srgbClr val="333333"/>
                </a:solidFill>
                <a:effectLst/>
              </a:rPr>
              <a:t>AI or </a:t>
            </a:r>
            <a:r>
              <a:rPr lang="en-US" sz="2000" b="0" i="0" u="none" strike="noStrike">
                <a:solidFill>
                  <a:srgbClr val="003891"/>
                </a:solidFill>
                <a:effectLst/>
                <a:hlinkClick r:id="rId3" tooltip="https://www.techtarget.com/searchenterpriseai/definition/machine-learning-bias-algorithm-bias-or-AI-bias?Offer=abMeterCharCount_var3"/>
              </a:rPr>
              <a:t>machine learning</a:t>
            </a:r>
            <a:r>
              <a:rPr lang="en-US" sz="2000" b="0" i="0">
                <a:solidFill>
                  <a:srgbClr val="333333"/>
                </a:solidFill>
                <a:effectLst/>
              </a:rPr>
              <a:t> bias is “a phenomenon that occurs when an algorithm produces results that are systemically prejudiced due to erroneous assumptions in the machine learning (ML) process.”</a:t>
            </a:r>
            <a:endParaRPr lang="en-US"/>
          </a:p>
        </p:txBody>
      </p:sp>
      <p:sp>
        <p:nvSpPr>
          <p:cNvPr id="5" name="TextBox 4">
            <a:extLst>
              <a:ext uri="{FF2B5EF4-FFF2-40B4-BE49-F238E27FC236}">
                <a16:creationId xmlns:a16="http://schemas.microsoft.com/office/drawing/2014/main" id="{E1D03674-E72D-C491-9F37-359ACA3AD88B}"/>
              </a:ext>
            </a:extLst>
          </p:cNvPr>
          <p:cNvSpPr txBox="1"/>
          <p:nvPr/>
        </p:nvSpPr>
        <p:spPr>
          <a:xfrm>
            <a:off x="4724329" y="526337"/>
            <a:ext cx="7022237" cy="6124754"/>
          </a:xfrm>
          <a:prstGeom prst="rect">
            <a:avLst/>
          </a:prstGeom>
          <a:noFill/>
        </p:spPr>
        <p:txBody>
          <a:bodyPr wrap="square" rtlCol="0">
            <a:spAutoFit/>
          </a:bodyPr>
          <a:lstStyle/>
          <a:p>
            <a:r>
              <a:rPr lang="en-US" sz="1400"/>
              <a:t>Discrimination Through AI: To What Extent Libraries are Affected and how Staff can Find the Right Mindset</a:t>
            </a:r>
          </a:p>
          <a:p>
            <a:r>
              <a:rPr lang="en-US" sz="1400">
                <a:hlinkClick r:id="rId4"/>
              </a:rPr>
              <a:t>https://www.zbw-mediatalk.eu/2022/03/discrimination-through-ai-to-what-extent-libraries-are-affected-and-how-staff-can-find-the-right-mindset/</a:t>
            </a:r>
            <a:r>
              <a:rPr lang="en-US" sz="1400"/>
              <a:t> </a:t>
            </a:r>
          </a:p>
          <a:p>
            <a:endParaRPr lang="en-US" sz="1400"/>
          </a:p>
          <a:p>
            <a:r>
              <a:rPr lang="en-US" sz="1400"/>
              <a:t>Machine Bias: There's software used across the country to predict future criminals. And it's biased against blacks.</a:t>
            </a:r>
          </a:p>
          <a:p>
            <a:r>
              <a:rPr lang="en-US" sz="1400">
                <a:hlinkClick r:id="rId5"/>
              </a:rPr>
              <a:t>https://www.propublica.org/article/machine-bias-risk-assessments-in-criminal-sentencing</a:t>
            </a:r>
            <a:r>
              <a:rPr lang="en-US" sz="1400"/>
              <a:t> </a:t>
            </a:r>
          </a:p>
          <a:p>
            <a:endParaRPr lang="en-US" sz="1400"/>
          </a:p>
          <a:p>
            <a:r>
              <a:rPr lang="en-US" sz="1400"/>
              <a:t>Does AI Debias Recruitment? Race, Gender, and AI’s “Eradication of Difference”</a:t>
            </a:r>
          </a:p>
          <a:p>
            <a:r>
              <a:rPr lang="en-US" sz="1400">
                <a:hlinkClick r:id="rId6"/>
              </a:rPr>
              <a:t>https://link.springer.com/article/10.1007/s13347-022-00543-1</a:t>
            </a:r>
            <a:r>
              <a:rPr lang="en-US" sz="1400"/>
              <a:t> </a:t>
            </a:r>
          </a:p>
          <a:p>
            <a:endParaRPr lang="en-US" sz="1400"/>
          </a:p>
          <a:p>
            <a:r>
              <a:rPr lang="en-US" sz="1400"/>
              <a:t>Gender Shades: Intersectional Accuracy Disparities in Commercial Gender Classification</a:t>
            </a:r>
            <a:br>
              <a:rPr lang="en-US" sz="1400"/>
            </a:br>
            <a:r>
              <a:rPr lang="en-US" sz="1400">
                <a:hlinkClick r:id="rId7"/>
              </a:rPr>
              <a:t>https://proceedings.mlr.press/v81/buolamwini18a/buolamwini18a.pdf</a:t>
            </a:r>
            <a:r>
              <a:rPr lang="en-US" sz="1400"/>
              <a:t> </a:t>
            </a:r>
          </a:p>
          <a:p>
            <a:endParaRPr lang="en-US" sz="1400"/>
          </a:p>
          <a:p>
            <a:r>
              <a:rPr lang="en-US" sz="1400"/>
              <a:t>White Paper: Addressing Bias in Artificial Intelligence</a:t>
            </a:r>
            <a:br>
              <a:rPr lang="en-US" sz="1400"/>
            </a:br>
            <a:r>
              <a:rPr lang="en-US" sz="1400">
                <a:hlinkClick r:id="rId8"/>
              </a:rPr>
              <a:t>https://www.thomsonreuters.com/en-us/posts/wp-content/uploads/sites/20/2023/08/Addressing-Bias-in-AI-Report.pdf</a:t>
            </a:r>
            <a:endParaRPr lang="en-US" sz="1400"/>
          </a:p>
          <a:p>
            <a:endParaRPr lang="en-US" sz="1400"/>
          </a:p>
          <a:p>
            <a:r>
              <a:rPr lang="en-US" sz="1400" i="0">
                <a:effectLst/>
              </a:rPr>
              <a:t>We Can’t Ignore AI: Library workers tackle bias in AI and slow adoption of the technology</a:t>
            </a:r>
            <a:br>
              <a:rPr lang="en-US" sz="1400" i="0">
                <a:effectLst/>
              </a:rPr>
            </a:br>
            <a:r>
              <a:rPr lang="en-US" sz="1400" i="0">
                <a:effectLst/>
                <a:hlinkClick r:id="rId9"/>
              </a:rPr>
              <a:t>https://americanlibrariesmagazine.org/blogs/the-scoop/we-cant-ignore-ai/</a:t>
            </a:r>
            <a:r>
              <a:rPr lang="en-US" sz="1400" i="0">
                <a:effectLst/>
              </a:rPr>
              <a:t> </a:t>
            </a:r>
            <a:br>
              <a:rPr lang="en-US" sz="1400" i="0">
                <a:effectLst/>
              </a:rPr>
            </a:br>
            <a:br>
              <a:rPr lang="en-US" sz="1400" i="0">
                <a:effectLst/>
              </a:rPr>
            </a:br>
            <a:r>
              <a:rPr lang="en-US" sz="1400" i="0">
                <a:effectLst/>
              </a:rPr>
              <a:t>Bias, diversity, and challenges to fairness in classification and automated text analysis. From libraries to AI and back</a:t>
            </a:r>
          </a:p>
          <a:p>
            <a:r>
              <a:rPr lang="en-US" sz="1400" i="0">
                <a:effectLst/>
                <a:hlinkClick r:id="rId10"/>
              </a:rPr>
              <a:t>https://doi.org/10.48550/arXiv.2303.07207</a:t>
            </a:r>
            <a:r>
              <a:rPr lang="en-US" sz="1400" i="0">
                <a:effectLst/>
              </a:rPr>
              <a:t> </a:t>
            </a:r>
          </a:p>
          <a:p>
            <a:endParaRPr lang="en-US" sz="1400"/>
          </a:p>
          <a:p>
            <a:r>
              <a:rPr lang="en-US" sz="1400" i="0">
                <a:effectLst/>
              </a:rPr>
              <a:t>….</a:t>
            </a:r>
            <a:br>
              <a:rPr lang="en-US" sz="1400" i="0">
                <a:effectLst/>
              </a:rPr>
            </a:br>
            <a:endParaRPr lang="en-US" sz="1400" i="0">
              <a:effectLst/>
            </a:endParaRPr>
          </a:p>
        </p:txBody>
      </p:sp>
    </p:spTree>
    <p:extLst>
      <p:ext uri="{BB962C8B-B14F-4D97-AF65-F5344CB8AC3E}">
        <p14:creationId xmlns:p14="http://schemas.microsoft.com/office/powerpoint/2010/main" val="11310971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ADD8742-F167-F33B-5F45-D54AAAC12C78}"/>
              </a:ext>
            </a:extLst>
          </p:cNvPr>
          <p:cNvGraphicFramePr>
            <a:graphicFrameLocks noGrp="1"/>
          </p:cNvGraphicFramePr>
          <p:nvPr>
            <p:extLst>
              <p:ext uri="{D42A27DB-BD31-4B8C-83A1-F6EECF244321}">
                <p14:modId xmlns:p14="http://schemas.microsoft.com/office/powerpoint/2010/main" val="3696732891"/>
              </p:ext>
            </p:extLst>
          </p:nvPr>
        </p:nvGraphicFramePr>
        <p:xfrm>
          <a:off x="438288" y="0"/>
          <a:ext cx="11154997" cy="5863358"/>
        </p:xfrm>
        <a:graphic>
          <a:graphicData uri="http://schemas.openxmlformats.org/drawingml/2006/table">
            <a:tbl>
              <a:tblPr firstRow="1" bandRow="1">
                <a:tableStyleId>{5C22544A-7EE6-4342-B048-85BDC9FD1C3A}</a:tableStyleId>
              </a:tblPr>
              <a:tblGrid>
                <a:gridCol w="2916441">
                  <a:extLst>
                    <a:ext uri="{9D8B030D-6E8A-4147-A177-3AD203B41FA5}">
                      <a16:colId xmlns:a16="http://schemas.microsoft.com/office/drawing/2014/main" val="11617239"/>
                    </a:ext>
                  </a:extLst>
                </a:gridCol>
                <a:gridCol w="4119278">
                  <a:extLst>
                    <a:ext uri="{9D8B030D-6E8A-4147-A177-3AD203B41FA5}">
                      <a16:colId xmlns:a16="http://schemas.microsoft.com/office/drawing/2014/main" val="1502460022"/>
                    </a:ext>
                  </a:extLst>
                </a:gridCol>
                <a:gridCol w="4119278">
                  <a:extLst>
                    <a:ext uri="{9D8B030D-6E8A-4147-A177-3AD203B41FA5}">
                      <a16:colId xmlns:a16="http://schemas.microsoft.com/office/drawing/2014/main" val="952372001"/>
                    </a:ext>
                  </a:extLst>
                </a:gridCol>
              </a:tblGrid>
              <a:tr h="459847">
                <a:tc>
                  <a:txBody>
                    <a:bodyPr/>
                    <a:lstStyle/>
                    <a:p>
                      <a:pPr algn="l" fontAlgn="b"/>
                      <a:r>
                        <a:rPr lang="en-US" sz="900" u="none" strike="noStrike">
                          <a:effectLst/>
                          <a:latin typeface="+mn-lt"/>
                        </a:rPr>
                        <a:t>Name</a:t>
                      </a:r>
                      <a:endParaRPr lang="en-US" sz="900" b="1" i="0" u="none" strike="noStrike">
                        <a:solidFill>
                          <a:srgbClr val="000000"/>
                        </a:solidFill>
                        <a:effectLst/>
                        <a:latin typeface="+mn-lt"/>
                      </a:endParaRPr>
                    </a:p>
                  </a:txBody>
                  <a:tcPr marL="2408" marR="2408" marT="2408" marB="0" anchor="ctr"/>
                </a:tc>
                <a:tc>
                  <a:txBody>
                    <a:bodyPr/>
                    <a:lstStyle/>
                    <a:p>
                      <a:pPr algn="l" fontAlgn="b"/>
                      <a:r>
                        <a:rPr lang="en-US" sz="900" u="none" strike="noStrike" dirty="0">
                          <a:effectLst/>
                          <a:latin typeface="+mn-lt"/>
                        </a:rPr>
                        <a:t>URL</a:t>
                      </a:r>
                      <a:endParaRPr lang="en-US" sz="900" b="1" i="0" u="none" strike="noStrike" dirty="0">
                        <a:solidFill>
                          <a:srgbClr val="000000"/>
                        </a:solidFill>
                        <a:effectLst/>
                        <a:latin typeface="+mn-lt"/>
                      </a:endParaRPr>
                    </a:p>
                  </a:txBody>
                  <a:tcPr marL="2408" marR="2408" marT="2408" marB="0" anchor="ctr"/>
                </a:tc>
                <a:tc>
                  <a:txBody>
                    <a:bodyPr/>
                    <a:lstStyle/>
                    <a:p>
                      <a:pPr algn="l" fontAlgn="b"/>
                      <a:endParaRPr lang="en-US" sz="900" b="1" i="0" u="none" strike="noStrike" dirty="0">
                        <a:solidFill>
                          <a:srgbClr val="000000"/>
                        </a:solidFill>
                        <a:effectLst/>
                        <a:latin typeface="+mn-lt"/>
                      </a:endParaRPr>
                    </a:p>
                  </a:txBody>
                  <a:tcPr marL="2408" marR="2408" marT="2408" marB="0" anchor="ctr"/>
                </a:tc>
                <a:extLst>
                  <a:ext uri="{0D108BD9-81ED-4DB2-BD59-A6C34878D82A}">
                    <a16:rowId xmlns:a16="http://schemas.microsoft.com/office/drawing/2014/main" val="3494159834"/>
                  </a:ext>
                </a:extLst>
              </a:tr>
              <a:tr h="106199">
                <a:tc>
                  <a:txBody>
                    <a:bodyPr/>
                    <a:lstStyle/>
                    <a:p>
                      <a:pPr algn="l" fontAlgn="b"/>
                      <a:r>
                        <a:rPr lang="en-US" sz="900" u="none" strike="noStrike">
                          <a:effectLst/>
                          <a:latin typeface="+mn-lt"/>
                        </a:rPr>
                        <a:t>Althea</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dirty="0">
                          <a:effectLst/>
                          <a:latin typeface="+mn-lt"/>
                          <a:hlinkClick r:id="rId3"/>
                        </a:rPr>
                        <a:t>https://clarivate.com/products/books/alethea/</a:t>
                      </a:r>
                      <a:endParaRPr lang="en-US" sz="900" b="0" i="0" u="sng" strike="noStrike" dirty="0">
                        <a:solidFill>
                          <a:srgbClr val="467886"/>
                        </a:solidFill>
                        <a:effectLst/>
                        <a:latin typeface="+mn-lt"/>
                      </a:endParaRPr>
                    </a:p>
                  </a:txBody>
                  <a:tcPr marL="2408" marR="2408" marT="2408" marB="0" anchor="b"/>
                </a:tc>
                <a:tc>
                  <a:txBody>
                    <a:bodyPr/>
                    <a:lstStyle/>
                    <a:p>
                      <a:pPr algn="l" fontAlgn="b"/>
                      <a:r>
                        <a:rPr lang="en-US" sz="800" b="0" i="0" u="none" strike="noStrike" dirty="0">
                          <a:solidFill>
                            <a:srgbClr val="000000"/>
                          </a:solidFill>
                          <a:effectLst/>
                          <a:latin typeface="+mn-lt"/>
                        </a:rPr>
                        <a:t>Supercharge student engagement with course materials and academic texts</a:t>
                      </a:r>
                    </a:p>
                  </a:txBody>
                  <a:tcPr marL="9525" marR="9525" marT="9525" marB="0" anchor="b"/>
                </a:tc>
                <a:extLst>
                  <a:ext uri="{0D108BD9-81ED-4DB2-BD59-A6C34878D82A}">
                    <a16:rowId xmlns:a16="http://schemas.microsoft.com/office/drawing/2014/main" val="1472287980"/>
                  </a:ext>
                </a:extLst>
              </a:tr>
              <a:tr h="106199">
                <a:tc>
                  <a:txBody>
                    <a:bodyPr/>
                    <a:lstStyle/>
                    <a:p>
                      <a:pPr algn="l" fontAlgn="b"/>
                      <a:r>
                        <a:rPr lang="en-US" sz="900" u="none" strike="noStrike">
                          <a:effectLst/>
                          <a:latin typeface="+mn-lt"/>
                        </a:rPr>
                        <a:t>Anaconda AI Navigator</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4"/>
                        </a:rPr>
                        <a:t>https://www.anaconda.com/products/ai-navigator</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Anaconda’s newest desktop application gives you secure access to various large language models (LLMs) so you can find the best fit for your use cases.</a:t>
                      </a:r>
                    </a:p>
                  </a:txBody>
                  <a:tcPr marL="9525" marR="9525" marT="9525" marB="0" anchor="b"/>
                </a:tc>
                <a:extLst>
                  <a:ext uri="{0D108BD9-81ED-4DB2-BD59-A6C34878D82A}">
                    <a16:rowId xmlns:a16="http://schemas.microsoft.com/office/drawing/2014/main" val="97824369"/>
                  </a:ext>
                </a:extLst>
              </a:tr>
              <a:tr h="106199">
                <a:tc>
                  <a:txBody>
                    <a:bodyPr/>
                    <a:lstStyle/>
                    <a:p>
                      <a:pPr algn="l" fontAlgn="b"/>
                      <a:r>
                        <a:rPr lang="en-US" sz="900" u="none" strike="noStrike">
                          <a:effectLst/>
                          <a:latin typeface="+mn-lt"/>
                        </a:rPr>
                        <a:t>Apple Intelligence</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5"/>
                        </a:rPr>
                        <a:t>https://www.apple.com/apple-intelligence/</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AI for the rest of us</a:t>
                      </a:r>
                    </a:p>
                  </a:txBody>
                  <a:tcPr marL="9525" marR="9525" marT="9525" marB="0" anchor="b"/>
                </a:tc>
                <a:extLst>
                  <a:ext uri="{0D108BD9-81ED-4DB2-BD59-A6C34878D82A}">
                    <a16:rowId xmlns:a16="http://schemas.microsoft.com/office/drawing/2014/main" val="912897085"/>
                  </a:ext>
                </a:extLst>
              </a:tr>
              <a:tr h="106199">
                <a:tc>
                  <a:txBody>
                    <a:bodyPr/>
                    <a:lstStyle/>
                    <a:p>
                      <a:pPr algn="l" fontAlgn="b"/>
                      <a:r>
                        <a:rPr lang="en-US" sz="900" u="none" strike="noStrike">
                          <a:effectLst/>
                          <a:latin typeface="+mn-lt"/>
                        </a:rPr>
                        <a:t>Ask R Discovery</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6"/>
                        </a:rPr>
                        <a:t>https://discovery.researcher.life/ask-rdiscovery</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AI-powered research tool that fetches fact-based answers validated from 250M+ research papers</a:t>
                      </a:r>
                    </a:p>
                  </a:txBody>
                  <a:tcPr marL="9525" marR="9525" marT="9525" marB="0" anchor="b"/>
                </a:tc>
                <a:extLst>
                  <a:ext uri="{0D108BD9-81ED-4DB2-BD59-A6C34878D82A}">
                    <a16:rowId xmlns:a16="http://schemas.microsoft.com/office/drawing/2014/main" val="3025276009"/>
                  </a:ext>
                </a:extLst>
              </a:tr>
              <a:tr h="54494">
                <a:tc>
                  <a:txBody>
                    <a:bodyPr/>
                    <a:lstStyle/>
                    <a:p>
                      <a:pPr algn="l" fontAlgn="b"/>
                      <a:r>
                        <a:rPr lang="en-US" sz="900" u="none" strike="noStrike">
                          <a:effectLst/>
                          <a:latin typeface="+mn-lt"/>
                        </a:rPr>
                        <a:t>Bit</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7"/>
                        </a:rPr>
                        <a:t>https://bit.ai/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Bit is here to redefine efficiency and teamwork! Imagine a world where organizations and individuals can effortlessly create, collaborate, and organize all their knowledge in a single, powerful, scalable platform, accessible from anywhere on the planet!</a:t>
                      </a:r>
                    </a:p>
                  </a:txBody>
                  <a:tcPr marL="9525" marR="9525" marT="9525" marB="0" anchor="b"/>
                </a:tc>
                <a:extLst>
                  <a:ext uri="{0D108BD9-81ED-4DB2-BD59-A6C34878D82A}">
                    <a16:rowId xmlns:a16="http://schemas.microsoft.com/office/drawing/2014/main" val="3709753795"/>
                  </a:ext>
                </a:extLst>
              </a:tr>
              <a:tr h="54494">
                <a:tc>
                  <a:txBody>
                    <a:bodyPr/>
                    <a:lstStyle/>
                    <a:p>
                      <a:pPr algn="l" fontAlgn="b"/>
                      <a:r>
                        <a:rPr lang="en-US" sz="900" u="none" strike="noStrike">
                          <a:effectLst/>
                          <a:latin typeface="+mn-lt"/>
                        </a:rPr>
                        <a:t>ChatGPT</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8"/>
                        </a:rPr>
                        <a:t>https://chatgpt.com/auth/login</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LLM Powered Chatbot/Image Generator</a:t>
                      </a:r>
                    </a:p>
                  </a:txBody>
                  <a:tcPr marL="9525" marR="9525" marT="9525" marB="0" anchor="b"/>
                </a:tc>
                <a:extLst>
                  <a:ext uri="{0D108BD9-81ED-4DB2-BD59-A6C34878D82A}">
                    <a16:rowId xmlns:a16="http://schemas.microsoft.com/office/drawing/2014/main" val="3978256282"/>
                  </a:ext>
                </a:extLst>
              </a:tr>
              <a:tr h="106199">
                <a:tc>
                  <a:txBody>
                    <a:bodyPr/>
                    <a:lstStyle/>
                    <a:p>
                      <a:pPr algn="l" fontAlgn="b"/>
                      <a:r>
                        <a:rPr lang="en-US" sz="900" u="none" strike="noStrike">
                          <a:effectLst/>
                          <a:latin typeface="+mn-lt"/>
                        </a:rPr>
                        <a:t>ChatGPT Edu</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9"/>
                        </a:rPr>
                        <a:t>https://openai.com/index/introducing-chatgpt-edu/</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LLM Powered Chatbot/Image Generator for universities</a:t>
                      </a:r>
                    </a:p>
                  </a:txBody>
                  <a:tcPr marL="9525" marR="9525" marT="9525" marB="0" anchor="b"/>
                </a:tc>
                <a:extLst>
                  <a:ext uri="{0D108BD9-81ED-4DB2-BD59-A6C34878D82A}">
                    <a16:rowId xmlns:a16="http://schemas.microsoft.com/office/drawing/2014/main" val="3865111490"/>
                  </a:ext>
                </a:extLst>
              </a:tr>
              <a:tr h="54494">
                <a:tc>
                  <a:txBody>
                    <a:bodyPr/>
                    <a:lstStyle/>
                    <a:p>
                      <a:pPr algn="l" fontAlgn="b"/>
                      <a:r>
                        <a:rPr lang="en-US" sz="900" u="none" strike="noStrike">
                          <a:effectLst/>
                          <a:latin typeface="+mn-lt"/>
                        </a:rPr>
                        <a:t>ChatPDF</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0"/>
                        </a:rPr>
                        <a:t>https://www.chatpdf.com/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instantly answer questions and understand research with AI</a:t>
                      </a:r>
                    </a:p>
                  </a:txBody>
                  <a:tcPr marL="9525" marR="9525" marT="9525" marB="0" anchor="b"/>
                </a:tc>
                <a:extLst>
                  <a:ext uri="{0D108BD9-81ED-4DB2-BD59-A6C34878D82A}">
                    <a16:rowId xmlns:a16="http://schemas.microsoft.com/office/drawing/2014/main" val="2711394780"/>
                  </a:ext>
                </a:extLst>
              </a:tr>
              <a:tr h="54494">
                <a:tc>
                  <a:txBody>
                    <a:bodyPr/>
                    <a:lstStyle/>
                    <a:p>
                      <a:pPr algn="l" fontAlgn="b"/>
                      <a:r>
                        <a:rPr lang="en-US" sz="900" u="none" strike="noStrike">
                          <a:effectLst/>
                          <a:latin typeface="+mn-lt"/>
                        </a:rPr>
                        <a:t>Claude</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1"/>
                        </a:rPr>
                        <a:t>https://claude.ai/login</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LLM Powered Chatbot/Image Generator</a:t>
                      </a:r>
                    </a:p>
                  </a:txBody>
                  <a:tcPr marL="9525" marR="9525" marT="9525" marB="0" anchor="b"/>
                </a:tc>
                <a:extLst>
                  <a:ext uri="{0D108BD9-81ED-4DB2-BD59-A6C34878D82A}">
                    <a16:rowId xmlns:a16="http://schemas.microsoft.com/office/drawing/2014/main" val="3711618083"/>
                  </a:ext>
                </a:extLst>
              </a:tr>
              <a:tr h="106199">
                <a:tc>
                  <a:txBody>
                    <a:bodyPr/>
                    <a:lstStyle/>
                    <a:p>
                      <a:pPr algn="l" fontAlgn="b"/>
                      <a:r>
                        <a:rPr lang="en-US" sz="900" u="none" strike="noStrike">
                          <a:effectLst/>
                          <a:latin typeface="+mn-lt"/>
                        </a:rPr>
                        <a:t>Connected Papers</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2"/>
                        </a:rPr>
                        <a:t>https://www.connectedpapers.com/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Explore connected papers in a visual graph.</a:t>
                      </a:r>
                    </a:p>
                  </a:txBody>
                  <a:tcPr marL="9525" marR="9525" marT="9525" marB="0" anchor="b"/>
                </a:tc>
                <a:extLst>
                  <a:ext uri="{0D108BD9-81ED-4DB2-BD59-A6C34878D82A}">
                    <a16:rowId xmlns:a16="http://schemas.microsoft.com/office/drawing/2014/main" val="2903327627"/>
                  </a:ext>
                </a:extLst>
              </a:tr>
              <a:tr h="54494">
                <a:tc>
                  <a:txBody>
                    <a:bodyPr/>
                    <a:lstStyle/>
                    <a:p>
                      <a:pPr algn="l" fontAlgn="b"/>
                      <a:r>
                        <a:rPr lang="en-US" sz="900" u="none" strike="noStrike">
                          <a:effectLst/>
                          <a:latin typeface="+mn-lt"/>
                        </a:rPr>
                        <a:t>Consensus</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3"/>
                        </a:rPr>
                        <a:t>https://consensus.app/</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AI search engine for research</a:t>
                      </a:r>
                    </a:p>
                  </a:txBody>
                  <a:tcPr marL="9525" marR="9525" marT="9525" marB="0" anchor="b"/>
                </a:tc>
                <a:extLst>
                  <a:ext uri="{0D108BD9-81ED-4DB2-BD59-A6C34878D82A}">
                    <a16:rowId xmlns:a16="http://schemas.microsoft.com/office/drawing/2014/main" val="2669372086"/>
                  </a:ext>
                </a:extLst>
              </a:tr>
              <a:tr h="54494">
                <a:tc>
                  <a:txBody>
                    <a:bodyPr/>
                    <a:lstStyle/>
                    <a:p>
                      <a:pPr algn="l" fontAlgn="b"/>
                      <a:r>
                        <a:rPr lang="en-US" sz="900" u="none" strike="noStrike">
                          <a:effectLst/>
                          <a:latin typeface="+mn-lt"/>
                        </a:rPr>
                        <a:t>Dimensions Research GPT</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4"/>
                        </a:rPr>
                        <a:t>https://app.dimensions.ai/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Users can get AI-generated answers to research-related questions on the GPT platform informed by Dimensions’ huge database, making ChatGPT more research-specific for topic exploration. </a:t>
                      </a:r>
                    </a:p>
                  </a:txBody>
                  <a:tcPr marL="9525" marR="9525" marT="9525" marB="0" anchor="b"/>
                </a:tc>
                <a:extLst>
                  <a:ext uri="{0D108BD9-81ED-4DB2-BD59-A6C34878D82A}">
                    <a16:rowId xmlns:a16="http://schemas.microsoft.com/office/drawing/2014/main" val="1641522734"/>
                  </a:ext>
                </a:extLst>
              </a:tr>
              <a:tr h="54494">
                <a:tc>
                  <a:txBody>
                    <a:bodyPr/>
                    <a:lstStyle/>
                    <a:p>
                      <a:pPr algn="l" fontAlgn="b"/>
                      <a:r>
                        <a:rPr lang="en-US" sz="900" u="none" strike="noStrike">
                          <a:effectLst/>
                          <a:latin typeface="+mn-lt"/>
                        </a:rPr>
                        <a:t>Elephas (Mac Only)</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5"/>
                        </a:rPr>
                        <a:t>https://elephas.app/</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Your Personal AI Writing Assistant for Mac</a:t>
                      </a:r>
                    </a:p>
                  </a:txBody>
                  <a:tcPr marL="9525" marR="9525" marT="9525" marB="0" anchor="b"/>
                </a:tc>
                <a:extLst>
                  <a:ext uri="{0D108BD9-81ED-4DB2-BD59-A6C34878D82A}">
                    <a16:rowId xmlns:a16="http://schemas.microsoft.com/office/drawing/2014/main" val="3328335666"/>
                  </a:ext>
                </a:extLst>
              </a:tr>
              <a:tr h="54494">
                <a:tc>
                  <a:txBody>
                    <a:bodyPr/>
                    <a:lstStyle/>
                    <a:p>
                      <a:pPr algn="l" fontAlgn="b"/>
                      <a:r>
                        <a:rPr lang="en-US" sz="900" u="none" strike="noStrike">
                          <a:effectLst/>
                          <a:latin typeface="+mn-lt"/>
                        </a:rPr>
                        <a:t>Elicit</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6"/>
                        </a:rPr>
                        <a:t>https://elicit.com/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Automate time-consuming research tasks like summarizing papers, extracting data, and synthesizing your findings.</a:t>
                      </a:r>
                    </a:p>
                  </a:txBody>
                  <a:tcPr marL="9525" marR="9525" marT="9525" marB="0" anchor="b"/>
                </a:tc>
                <a:extLst>
                  <a:ext uri="{0D108BD9-81ED-4DB2-BD59-A6C34878D82A}">
                    <a16:rowId xmlns:a16="http://schemas.microsoft.com/office/drawing/2014/main" val="989985463"/>
                  </a:ext>
                </a:extLst>
              </a:tr>
              <a:tr h="54494">
                <a:tc>
                  <a:txBody>
                    <a:bodyPr/>
                    <a:lstStyle/>
                    <a:p>
                      <a:pPr algn="l" fontAlgn="b"/>
                      <a:r>
                        <a:rPr lang="en-US" sz="900" u="none" strike="noStrike">
                          <a:effectLst/>
                          <a:latin typeface="+mn-lt"/>
                        </a:rPr>
                        <a:t>Explain Paper</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7"/>
                        </a:rPr>
                        <a:t>https://www.explainpaper.com/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Upload a paper, highlight confusing text, get an explanation. We make research papers easy to read.</a:t>
                      </a:r>
                    </a:p>
                  </a:txBody>
                  <a:tcPr marL="9525" marR="9525" marT="9525" marB="0" anchor="b"/>
                </a:tc>
                <a:extLst>
                  <a:ext uri="{0D108BD9-81ED-4DB2-BD59-A6C34878D82A}">
                    <a16:rowId xmlns:a16="http://schemas.microsoft.com/office/drawing/2014/main" val="179336789"/>
                  </a:ext>
                </a:extLst>
              </a:tr>
              <a:tr h="106199">
                <a:tc>
                  <a:txBody>
                    <a:bodyPr/>
                    <a:lstStyle/>
                    <a:p>
                      <a:pPr algn="l" fontAlgn="b"/>
                      <a:r>
                        <a:rPr lang="en-US" sz="900" u="none" strike="noStrike">
                          <a:effectLst/>
                          <a:latin typeface="+mn-lt"/>
                        </a:rPr>
                        <a:t>Feedback Fruits</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8"/>
                        </a:rPr>
                        <a:t>https://feedbackfruits.com/automated-feedback</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Acai's Automated Feedback addresses mechanical and structural elements like citation, academic style, grammar, and structure, leaving teachers with more time to focus on higher-order cognitive skills like comprehension and critical argumentation of concepts.  </a:t>
                      </a:r>
                    </a:p>
                  </a:txBody>
                  <a:tcPr marL="9525" marR="9525" marT="9525" marB="0" anchor="b"/>
                </a:tc>
                <a:extLst>
                  <a:ext uri="{0D108BD9-81ED-4DB2-BD59-A6C34878D82A}">
                    <a16:rowId xmlns:a16="http://schemas.microsoft.com/office/drawing/2014/main" val="1846353739"/>
                  </a:ext>
                </a:extLst>
              </a:tr>
              <a:tr h="54494">
                <a:tc>
                  <a:txBody>
                    <a:bodyPr/>
                    <a:lstStyle/>
                    <a:p>
                      <a:pPr algn="l" fontAlgn="b"/>
                      <a:r>
                        <a:rPr lang="en-US" sz="900" u="none" strike="noStrike">
                          <a:effectLst/>
                          <a:latin typeface="+mn-lt"/>
                        </a:rPr>
                        <a:t>Gamma</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9"/>
                        </a:rPr>
                        <a:t>https://gamma.app/</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 new medium for presenting ideas. Powered by AI. Beautiful presentations, documents, and websites. No design or coding skills required.</a:t>
                      </a:r>
                    </a:p>
                  </a:txBody>
                  <a:tcPr marL="9525" marR="9525" marT="9525" marB="0" anchor="b"/>
                </a:tc>
                <a:extLst>
                  <a:ext uri="{0D108BD9-81ED-4DB2-BD59-A6C34878D82A}">
                    <a16:rowId xmlns:a16="http://schemas.microsoft.com/office/drawing/2014/main" val="849887971"/>
                  </a:ext>
                </a:extLst>
              </a:tr>
              <a:tr h="54494">
                <a:tc>
                  <a:txBody>
                    <a:bodyPr/>
                    <a:lstStyle/>
                    <a:p>
                      <a:pPr algn="l" fontAlgn="b"/>
                      <a:r>
                        <a:rPr lang="en-US" sz="900" u="none" strike="noStrike">
                          <a:effectLst/>
                          <a:latin typeface="+mn-lt"/>
                        </a:rPr>
                        <a:t>Goblin Tools</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0"/>
                        </a:rPr>
                        <a:t>https://goblin.tools/</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LLM Tools designed to help neurodivergent people with tasks they find overwhelming or difficult.</a:t>
                      </a:r>
                    </a:p>
                  </a:txBody>
                  <a:tcPr marL="9525" marR="9525" marT="9525" marB="0" anchor="b"/>
                </a:tc>
                <a:extLst>
                  <a:ext uri="{0D108BD9-81ED-4DB2-BD59-A6C34878D82A}">
                    <a16:rowId xmlns:a16="http://schemas.microsoft.com/office/drawing/2014/main" val="4273458992"/>
                  </a:ext>
                </a:extLst>
              </a:tr>
              <a:tr h="54494">
                <a:tc>
                  <a:txBody>
                    <a:bodyPr/>
                    <a:lstStyle/>
                    <a:p>
                      <a:pPr algn="l" fontAlgn="b"/>
                      <a:r>
                        <a:rPr lang="en-US" sz="900" u="none" strike="noStrike">
                          <a:effectLst/>
                          <a:latin typeface="+mn-lt"/>
                        </a:rPr>
                        <a:t>Google Gemini</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1"/>
                        </a:rPr>
                        <a:t>https://gemini.google.com/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 family of multimodal AI models that can understand and generate various forms of data, including text, images, and code, and is being integrated across Google's products</a:t>
                      </a:r>
                    </a:p>
                  </a:txBody>
                  <a:tcPr marL="9525" marR="9525" marT="9525" marB="0" anchor="b"/>
                </a:tc>
                <a:extLst>
                  <a:ext uri="{0D108BD9-81ED-4DB2-BD59-A6C34878D82A}">
                    <a16:rowId xmlns:a16="http://schemas.microsoft.com/office/drawing/2014/main" val="2931261251"/>
                  </a:ext>
                </a:extLst>
              </a:tr>
              <a:tr h="54494">
                <a:tc>
                  <a:txBody>
                    <a:bodyPr/>
                    <a:lstStyle/>
                    <a:p>
                      <a:pPr algn="l" fontAlgn="b"/>
                      <a:r>
                        <a:rPr lang="en-US" sz="900" u="none" strike="noStrike">
                          <a:effectLst/>
                          <a:latin typeface="+mn-lt"/>
                        </a:rPr>
                        <a:t>Grammarly</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2"/>
                        </a:rPr>
                        <a:t>https://www.grammarly.com/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Responsible AI that ensures your writing and reputation shine</a:t>
                      </a:r>
                    </a:p>
                  </a:txBody>
                  <a:tcPr marL="9525" marR="9525" marT="9525" marB="0" anchor="b"/>
                </a:tc>
                <a:extLst>
                  <a:ext uri="{0D108BD9-81ED-4DB2-BD59-A6C34878D82A}">
                    <a16:rowId xmlns:a16="http://schemas.microsoft.com/office/drawing/2014/main" val="2324669268"/>
                  </a:ext>
                </a:extLst>
              </a:tr>
              <a:tr h="54494">
                <a:tc>
                  <a:txBody>
                    <a:bodyPr/>
                    <a:lstStyle/>
                    <a:p>
                      <a:pPr algn="l" fontAlgn="b"/>
                      <a:r>
                        <a:rPr lang="en-US" sz="900" u="none" strike="noStrike">
                          <a:effectLst/>
                          <a:latin typeface="+mn-lt"/>
                        </a:rPr>
                        <a:t>Heuristicia</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3"/>
                        </a:rPr>
                        <a:t>https://www.heuristi.ca/</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Learning &amp; Research Made Simpler With AI</a:t>
                      </a:r>
                    </a:p>
                  </a:txBody>
                  <a:tcPr marL="9525" marR="9525" marT="9525" marB="0" anchor="b"/>
                </a:tc>
                <a:extLst>
                  <a:ext uri="{0D108BD9-81ED-4DB2-BD59-A6C34878D82A}">
                    <a16:rowId xmlns:a16="http://schemas.microsoft.com/office/drawing/2014/main" val="2914385657"/>
                  </a:ext>
                </a:extLst>
              </a:tr>
              <a:tr h="54494">
                <a:tc>
                  <a:txBody>
                    <a:bodyPr/>
                    <a:lstStyle/>
                    <a:p>
                      <a:pPr algn="l" fontAlgn="b"/>
                      <a:r>
                        <a:rPr lang="en-US" sz="900" u="none" strike="noStrike">
                          <a:effectLst/>
                          <a:latin typeface="+mn-lt"/>
                        </a:rPr>
                        <a:t>HeyGPT</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4"/>
                        </a:rPr>
                        <a:t>https://heygpt.chat/</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Empower your ChatGPT experience</a:t>
                      </a:r>
                    </a:p>
                  </a:txBody>
                  <a:tcPr marL="9525" marR="9525" marT="9525" marB="0" anchor="b"/>
                </a:tc>
                <a:extLst>
                  <a:ext uri="{0D108BD9-81ED-4DB2-BD59-A6C34878D82A}">
                    <a16:rowId xmlns:a16="http://schemas.microsoft.com/office/drawing/2014/main" val="1428638144"/>
                  </a:ext>
                </a:extLst>
              </a:tr>
              <a:tr h="54494">
                <a:tc>
                  <a:txBody>
                    <a:bodyPr/>
                    <a:lstStyle/>
                    <a:p>
                      <a:pPr algn="l" fontAlgn="b"/>
                      <a:r>
                        <a:rPr lang="en-US" sz="900" u="none" strike="noStrike">
                          <a:effectLst/>
                          <a:latin typeface="+mn-lt"/>
                        </a:rPr>
                        <a:t>HuggingFace</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5"/>
                        </a:rPr>
                        <a:t>https://huggingface.co/</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We are on a mission to democratize good machine learning, one com</a:t>
                      </a:r>
                    </a:p>
                  </a:txBody>
                  <a:tcPr marL="9525" marR="9525" marT="9525" marB="0" anchor="b"/>
                </a:tc>
                <a:extLst>
                  <a:ext uri="{0D108BD9-81ED-4DB2-BD59-A6C34878D82A}">
                    <a16:rowId xmlns:a16="http://schemas.microsoft.com/office/drawing/2014/main" val="3865943241"/>
                  </a:ext>
                </a:extLst>
              </a:tr>
              <a:tr h="54494">
                <a:tc>
                  <a:txBody>
                    <a:bodyPr/>
                    <a:lstStyle/>
                    <a:p>
                      <a:pPr algn="l" fontAlgn="b"/>
                      <a:r>
                        <a:rPr lang="en-US" sz="900" u="none" strike="noStrike">
                          <a:effectLst/>
                          <a:latin typeface="+mn-lt"/>
                        </a:rPr>
                        <a:t>Jenni</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6"/>
                        </a:rPr>
                        <a:t>https://jenni.ai/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Your Writing Assistant for Research</a:t>
                      </a:r>
                    </a:p>
                  </a:txBody>
                  <a:tcPr marL="9525" marR="9525" marT="9525" marB="0" anchor="b"/>
                </a:tc>
                <a:extLst>
                  <a:ext uri="{0D108BD9-81ED-4DB2-BD59-A6C34878D82A}">
                    <a16:rowId xmlns:a16="http://schemas.microsoft.com/office/drawing/2014/main" val="4272579921"/>
                  </a:ext>
                </a:extLst>
              </a:tr>
              <a:tr h="54494">
                <a:tc>
                  <a:txBody>
                    <a:bodyPr/>
                    <a:lstStyle/>
                    <a:p>
                      <a:pPr algn="l" fontAlgn="b"/>
                      <a:r>
                        <a:rPr lang="en-US" sz="900" u="none" strike="noStrike">
                          <a:effectLst/>
                          <a:latin typeface="+mn-lt"/>
                        </a:rPr>
                        <a:t>JSTOR Interative Research Tool</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7"/>
                        </a:rPr>
                        <a:t>https://about.jstor.org/gen-ai/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This tool empowers people to deepen and expand their research with JSTOR’s trusted corpus.</a:t>
                      </a:r>
                    </a:p>
                  </a:txBody>
                  <a:tcPr marL="9525" marR="9525" marT="9525" marB="0" anchor="b"/>
                </a:tc>
                <a:extLst>
                  <a:ext uri="{0D108BD9-81ED-4DB2-BD59-A6C34878D82A}">
                    <a16:rowId xmlns:a16="http://schemas.microsoft.com/office/drawing/2014/main" val="479057745"/>
                  </a:ext>
                </a:extLst>
              </a:tr>
              <a:tr h="54494">
                <a:tc>
                  <a:txBody>
                    <a:bodyPr/>
                    <a:lstStyle/>
                    <a:p>
                      <a:pPr algn="l" fontAlgn="b"/>
                      <a:r>
                        <a:rPr lang="en-US" sz="900" u="none" strike="noStrike">
                          <a:effectLst/>
                          <a:latin typeface="+mn-lt"/>
                        </a:rPr>
                        <a:t>Keenious</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8"/>
                        </a:rPr>
                        <a:t>https://keenious.com/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Keenious is designed to help students, researchers, and librarians discover hard-to-find research articles</a:t>
                      </a:r>
                    </a:p>
                  </a:txBody>
                  <a:tcPr marL="9525" marR="9525" marT="9525" marB="0" anchor="b"/>
                </a:tc>
                <a:extLst>
                  <a:ext uri="{0D108BD9-81ED-4DB2-BD59-A6C34878D82A}">
                    <a16:rowId xmlns:a16="http://schemas.microsoft.com/office/drawing/2014/main" val="1869542010"/>
                  </a:ext>
                </a:extLst>
              </a:tr>
              <a:tr h="106199">
                <a:tc>
                  <a:txBody>
                    <a:bodyPr/>
                    <a:lstStyle/>
                    <a:p>
                      <a:pPr algn="l" fontAlgn="b"/>
                      <a:r>
                        <a:rPr lang="en-US" sz="900" u="none" strike="noStrike">
                          <a:effectLst/>
                          <a:latin typeface="+mn-lt"/>
                        </a:rPr>
                        <a:t>Kortext Premium</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9"/>
                        </a:rPr>
                        <a:t>https://www.kortext.com/premium-live/</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 groundbreaking suite of next generation study tools designed to introduce generative AI to your teaching and learning processes.</a:t>
                      </a:r>
                    </a:p>
                  </a:txBody>
                  <a:tcPr marL="9525" marR="9525" marT="9525" marB="0" anchor="b"/>
                </a:tc>
                <a:extLst>
                  <a:ext uri="{0D108BD9-81ED-4DB2-BD59-A6C34878D82A}">
                    <a16:rowId xmlns:a16="http://schemas.microsoft.com/office/drawing/2014/main" val="815586426"/>
                  </a:ext>
                </a:extLst>
              </a:tr>
              <a:tr h="121508">
                <a:tc>
                  <a:txBody>
                    <a:bodyPr/>
                    <a:lstStyle/>
                    <a:p>
                      <a:pPr algn="l" fontAlgn="b"/>
                      <a:r>
                        <a:rPr lang="en-US" sz="900" u="none" strike="noStrike" dirty="0" err="1">
                          <a:effectLst/>
                          <a:latin typeface="+mn-lt"/>
                        </a:rPr>
                        <a:t>Litmaps</a:t>
                      </a:r>
                      <a:endParaRPr lang="en-US" sz="900" b="0" i="0" u="none" strike="noStrike" dirty="0">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30"/>
                        </a:rPr>
                        <a:t>https://www.litmaps.com/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dirty="0" err="1">
                          <a:solidFill>
                            <a:srgbClr val="000000"/>
                          </a:solidFill>
                          <a:effectLst/>
                          <a:latin typeface="+mn-lt"/>
                        </a:rPr>
                        <a:t>Litmaps</a:t>
                      </a:r>
                      <a:r>
                        <a:rPr lang="en-US" sz="800" b="0" i="0" u="none" strike="noStrike" dirty="0">
                          <a:solidFill>
                            <a:srgbClr val="000000"/>
                          </a:solidFill>
                          <a:effectLst/>
                          <a:latin typeface="+mn-lt"/>
                        </a:rPr>
                        <a:t> uses the citation network to discover literature that's easily overlooked with other search methods</a:t>
                      </a:r>
                    </a:p>
                  </a:txBody>
                  <a:tcPr marL="9525" marR="9525" marT="9525" marB="0" anchor="b"/>
                </a:tc>
                <a:extLst>
                  <a:ext uri="{0D108BD9-81ED-4DB2-BD59-A6C34878D82A}">
                    <a16:rowId xmlns:a16="http://schemas.microsoft.com/office/drawing/2014/main" val="2780676963"/>
                  </a:ext>
                </a:extLst>
              </a:tr>
            </a:tbl>
          </a:graphicData>
        </a:graphic>
      </p:graphicFrame>
    </p:spTree>
    <p:extLst>
      <p:ext uri="{BB962C8B-B14F-4D97-AF65-F5344CB8AC3E}">
        <p14:creationId xmlns:p14="http://schemas.microsoft.com/office/powerpoint/2010/main" val="36116446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ADD8742-F167-F33B-5F45-D54AAAC12C78}"/>
              </a:ext>
            </a:extLst>
          </p:cNvPr>
          <p:cNvGraphicFramePr>
            <a:graphicFrameLocks noGrp="1"/>
          </p:cNvGraphicFramePr>
          <p:nvPr>
            <p:extLst>
              <p:ext uri="{D42A27DB-BD31-4B8C-83A1-F6EECF244321}">
                <p14:modId xmlns:p14="http://schemas.microsoft.com/office/powerpoint/2010/main" val="1932190499"/>
              </p:ext>
            </p:extLst>
          </p:nvPr>
        </p:nvGraphicFramePr>
        <p:xfrm>
          <a:off x="140237" y="108545"/>
          <a:ext cx="11911525" cy="5918431"/>
        </p:xfrm>
        <a:graphic>
          <a:graphicData uri="http://schemas.openxmlformats.org/drawingml/2006/table">
            <a:tbl>
              <a:tblPr firstRow="1" bandRow="1">
                <a:tableStyleId>{5C22544A-7EE6-4342-B048-85BDC9FD1C3A}</a:tableStyleId>
              </a:tblPr>
              <a:tblGrid>
                <a:gridCol w="1737219">
                  <a:extLst>
                    <a:ext uri="{9D8B030D-6E8A-4147-A177-3AD203B41FA5}">
                      <a16:colId xmlns:a16="http://schemas.microsoft.com/office/drawing/2014/main" val="11617239"/>
                    </a:ext>
                  </a:extLst>
                </a:gridCol>
                <a:gridCol w="5274458">
                  <a:extLst>
                    <a:ext uri="{9D8B030D-6E8A-4147-A177-3AD203B41FA5}">
                      <a16:colId xmlns:a16="http://schemas.microsoft.com/office/drawing/2014/main" val="1502460022"/>
                    </a:ext>
                  </a:extLst>
                </a:gridCol>
                <a:gridCol w="4899848">
                  <a:extLst>
                    <a:ext uri="{9D8B030D-6E8A-4147-A177-3AD203B41FA5}">
                      <a16:colId xmlns:a16="http://schemas.microsoft.com/office/drawing/2014/main" val="3877644036"/>
                    </a:ext>
                  </a:extLst>
                </a:gridCol>
              </a:tblGrid>
              <a:tr h="304800">
                <a:tc>
                  <a:txBody>
                    <a:bodyPr/>
                    <a:lstStyle/>
                    <a:p>
                      <a:pPr algn="l" fontAlgn="b"/>
                      <a:r>
                        <a:rPr lang="en-US" sz="900" u="none" strike="noStrike" dirty="0">
                          <a:effectLst/>
                          <a:latin typeface="+mn-lt"/>
                        </a:rPr>
                        <a:t>Name</a:t>
                      </a:r>
                      <a:endParaRPr lang="en-US" sz="900" b="1" i="0" u="none" strike="noStrike" dirty="0">
                        <a:solidFill>
                          <a:srgbClr val="000000"/>
                        </a:solidFill>
                        <a:effectLst/>
                        <a:latin typeface="+mn-lt"/>
                      </a:endParaRPr>
                    </a:p>
                  </a:txBody>
                  <a:tcPr marL="45720" marR="45720"/>
                </a:tc>
                <a:tc>
                  <a:txBody>
                    <a:bodyPr/>
                    <a:lstStyle/>
                    <a:p>
                      <a:pPr algn="l" fontAlgn="b"/>
                      <a:r>
                        <a:rPr lang="en-US" sz="900" u="none" strike="noStrike" dirty="0">
                          <a:effectLst/>
                          <a:latin typeface="+mn-lt"/>
                        </a:rPr>
                        <a:t>URL</a:t>
                      </a:r>
                      <a:endParaRPr lang="en-US" sz="900" b="1" i="0" u="none" strike="noStrike" dirty="0">
                        <a:solidFill>
                          <a:srgbClr val="000000"/>
                        </a:solidFill>
                        <a:effectLst/>
                        <a:latin typeface="+mn-lt"/>
                      </a:endParaRPr>
                    </a:p>
                  </a:txBody>
                  <a:tcPr marL="45720" marR="45720"/>
                </a:tc>
                <a:tc>
                  <a:txBody>
                    <a:bodyPr/>
                    <a:lstStyle/>
                    <a:p>
                      <a:pPr algn="l" fontAlgn="b"/>
                      <a:endParaRPr lang="en-US" sz="900" b="1" i="0" u="none" strike="noStrike" dirty="0">
                        <a:solidFill>
                          <a:srgbClr val="000000"/>
                        </a:solidFill>
                        <a:effectLst/>
                        <a:latin typeface="+mn-lt"/>
                      </a:endParaRPr>
                    </a:p>
                  </a:txBody>
                  <a:tcPr marL="45720" marR="45720"/>
                </a:tc>
                <a:extLst>
                  <a:ext uri="{0D108BD9-81ED-4DB2-BD59-A6C34878D82A}">
                    <a16:rowId xmlns:a16="http://schemas.microsoft.com/office/drawing/2014/main" val="3494159834"/>
                  </a:ext>
                </a:extLst>
              </a:tr>
              <a:tr h="54494">
                <a:tc>
                  <a:txBody>
                    <a:bodyPr/>
                    <a:lstStyle/>
                    <a:p>
                      <a:pPr algn="l" fontAlgn="b"/>
                      <a:r>
                        <a:rPr lang="en-US" sz="900" u="none" strike="noStrike" dirty="0" err="1">
                          <a:effectLst/>
                          <a:latin typeface="+mn-lt"/>
                        </a:rPr>
                        <a:t>Litmaps</a:t>
                      </a:r>
                      <a:endParaRPr lang="en-US" sz="900" b="0" i="0" u="none" strike="noStrike" dirty="0">
                        <a:solidFill>
                          <a:srgbClr val="000000"/>
                        </a:solidFill>
                        <a:effectLst/>
                        <a:latin typeface="+mn-lt"/>
                      </a:endParaRPr>
                    </a:p>
                  </a:txBody>
                  <a:tcPr marL="2408" marR="2408" marT="2408" marB="0" anchor="b"/>
                </a:tc>
                <a:tc>
                  <a:txBody>
                    <a:bodyPr/>
                    <a:lstStyle/>
                    <a:p>
                      <a:pPr algn="l" fontAlgn="b"/>
                      <a:r>
                        <a:rPr lang="en-US" sz="900" u="sng" strike="noStrike" dirty="0">
                          <a:effectLst/>
                          <a:latin typeface="+mn-lt"/>
                          <a:hlinkClick r:id="rId3"/>
                        </a:rPr>
                        <a:t>https://www.litmaps.com/</a:t>
                      </a:r>
                      <a:endParaRPr lang="en-US" sz="900" b="0" i="0" u="sng" strike="noStrike" dirty="0">
                        <a:solidFill>
                          <a:srgbClr val="467886"/>
                        </a:solidFill>
                        <a:effectLst/>
                        <a:latin typeface="+mn-lt"/>
                      </a:endParaRPr>
                    </a:p>
                  </a:txBody>
                  <a:tcPr marL="2408" marR="2408" marT="2408" marB="0" anchor="b"/>
                </a:tc>
                <a:tc>
                  <a:txBody>
                    <a:bodyPr/>
                    <a:lstStyle/>
                    <a:p>
                      <a:pPr algn="l" fontAlgn="b"/>
                      <a:r>
                        <a:rPr lang="en-US" sz="800" b="0" i="0" u="none" strike="noStrike" dirty="0" err="1">
                          <a:solidFill>
                            <a:srgbClr val="000000"/>
                          </a:solidFill>
                          <a:effectLst/>
                          <a:latin typeface="+mn-lt"/>
                        </a:rPr>
                        <a:t>Litmaps</a:t>
                      </a:r>
                      <a:r>
                        <a:rPr lang="en-US" sz="800" b="0" i="0" u="none" strike="noStrike" dirty="0">
                          <a:solidFill>
                            <a:srgbClr val="000000"/>
                          </a:solidFill>
                          <a:effectLst/>
                          <a:latin typeface="+mn-lt"/>
                        </a:rPr>
                        <a:t> uses the citation network to discover literature that's easily overlooked with other search methods</a:t>
                      </a:r>
                    </a:p>
                  </a:txBody>
                  <a:tcPr marL="9525" marR="9525" marT="9525" marB="0" anchor="b"/>
                </a:tc>
                <a:extLst>
                  <a:ext uri="{0D108BD9-81ED-4DB2-BD59-A6C34878D82A}">
                    <a16:rowId xmlns:a16="http://schemas.microsoft.com/office/drawing/2014/main" val="2780676963"/>
                  </a:ext>
                </a:extLst>
              </a:tr>
              <a:tr h="54494">
                <a:tc>
                  <a:txBody>
                    <a:bodyPr/>
                    <a:lstStyle/>
                    <a:p>
                      <a:pPr algn="l" fontAlgn="b"/>
                      <a:r>
                        <a:rPr lang="en-US" sz="900" u="none" strike="noStrike">
                          <a:effectLst/>
                          <a:latin typeface="+mn-lt"/>
                        </a:rPr>
                        <a:t>LLama (Meta)</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4"/>
                        </a:rPr>
                        <a:t>https://llama.meta.com/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LLM Powered Chatbot/Image Generator</a:t>
                      </a:r>
                    </a:p>
                  </a:txBody>
                  <a:tcPr marL="9525" marR="9525" marT="9525" marB="0" anchor="b"/>
                </a:tc>
                <a:extLst>
                  <a:ext uri="{0D108BD9-81ED-4DB2-BD59-A6C34878D82A}">
                    <a16:rowId xmlns:a16="http://schemas.microsoft.com/office/drawing/2014/main" val="3857945252"/>
                  </a:ext>
                </a:extLst>
              </a:tr>
              <a:tr h="54494">
                <a:tc>
                  <a:txBody>
                    <a:bodyPr/>
                    <a:lstStyle/>
                    <a:p>
                      <a:pPr algn="l" fontAlgn="b"/>
                      <a:r>
                        <a:rPr lang="en-US" sz="900" u="none" strike="noStrike">
                          <a:effectLst/>
                          <a:latin typeface="+mn-lt"/>
                        </a:rPr>
                        <a:t>LLMArena</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5"/>
                        </a:rPr>
                        <a:t>https://llmarena.ai/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Select 2-10 LLMs to see a side-by-side comparison</a:t>
                      </a:r>
                    </a:p>
                  </a:txBody>
                  <a:tcPr marL="9525" marR="9525" marT="9525" marB="0" anchor="b"/>
                </a:tc>
                <a:extLst>
                  <a:ext uri="{0D108BD9-81ED-4DB2-BD59-A6C34878D82A}">
                    <a16:rowId xmlns:a16="http://schemas.microsoft.com/office/drawing/2014/main" val="2159029858"/>
                  </a:ext>
                </a:extLst>
              </a:tr>
              <a:tr h="54494">
                <a:tc>
                  <a:txBody>
                    <a:bodyPr/>
                    <a:lstStyle/>
                    <a:p>
                      <a:pPr algn="l" fontAlgn="b"/>
                      <a:r>
                        <a:rPr lang="en-US" sz="900" u="none" strike="noStrike">
                          <a:effectLst/>
                          <a:latin typeface="+mn-lt"/>
                        </a:rPr>
                        <a:t>Lumen Writer</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6"/>
                        </a:rPr>
                        <a:t>https://lumenwriter.ai/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Unleash the potential of our cutting-edge AI generated essay tool to elevate your papers to new heights.</a:t>
                      </a:r>
                    </a:p>
                  </a:txBody>
                  <a:tcPr marL="9525" marR="9525" marT="9525" marB="0" anchor="b"/>
                </a:tc>
                <a:extLst>
                  <a:ext uri="{0D108BD9-81ED-4DB2-BD59-A6C34878D82A}">
                    <a16:rowId xmlns:a16="http://schemas.microsoft.com/office/drawing/2014/main" val="1134097817"/>
                  </a:ext>
                </a:extLst>
              </a:tr>
              <a:tr h="157936">
                <a:tc>
                  <a:txBody>
                    <a:bodyPr/>
                    <a:lstStyle/>
                    <a:p>
                      <a:pPr algn="l" fontAlgn="b"/>
                      <a:r>
                        <a:rPr lang="en-US" sz="900" u="none" strike="noStrike">
                          <a:effectLst/>
                          <a:latin typeface="+mn-lt"/>
                        </a:rPr>
                        <a:t>Microsoft Azure OpenAI Service</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7"/>
                        </a:rPr>
                        <a:t>https://azure.microsoft.com/en-us/products/ai-services/openai-service</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Connect your own data, call functions, and improve workflow with language and image models</a:t>
                      </a:r>
                    </a:p>
                  </a:txBody>
                  <a:tcPr marL="9525" marR="9525" marT="9525" marB="0" anchor="b"/>
                </a:tc>
                <a:extLst>
                  <a:ext uri="{0D108BD9-81ED-4DB2-BD59-A6C34878D82A}">
                    <a16:rowId xmlns:a16="http://schemas.microsoft.com/office/drawing/2014/main" val="2181569727"/>
                  </a:ext>
                </a:extLst>
              </a:tr>
              <a:tr h="54494">
                <a:tc>
                  <a:txBody>
                    <a:bodyPr/>
                    <a:lstStyle/>
                    <a:p>
                      <a:pPr algn="l" fontAlgn="b"/>
                      <a:r>
                        <a:rPr lang="en-US" sz="900" u="none" strike="noStrike">
                          <a:effectLst/>
                          <a:latin typeface="+mn-lt"/>
                        </a:rPr>
                        <a:t>Microsoft Copilot</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8"/>
                        </a:rPr>
                        <a:t>https://copilot.microsoft.com/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AI companion that works everywhere you do and intelligently adapts to your needs.</a:t>
                      </a:r>
                    </a:p>
                  </a:txBody>
                  <a:tcPr marL="9525" marR="9525" marT="9525" marB="0" anchor="b"/>
                </a:tc>
                <a:extLst>
                  <a:ext uri="{0D108BD9-81ED-4DB2-BD59-A6C34878D82A}">
                    <a16:rowId xmlns:a16="http://schemas.microsoft.com/office/drawing/2014/main" val="1008413111"/>
                  </a:ext>
                </a:extLst>
              </a:tr>
              <a:tr h="209673">
                <a:tc>
                  <a:txBody>
                    <a:bodyPr/>
                    <a:lstStyle/>
                    <a:p>
                      <a:pPr algn="l" fontAlgn="b"/>
                      <a:r>
                        <a:rPr lang="en-US" sz="900" u="none" strike="noStrike">
                          <a:effectLst/>
                          <a:latin typeface="+mn-lt"/>
                        </a:rPr>
                        <a:t>Microsoft Copilot for Microsoft 365</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9"/>
                        </a:rPr>
                        <a:t>https://www.microsoft.com/en-us/microsoft-365/enterprise/copilot-for-microsoft-365</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Boost creativity and streamline your workday with AI assistance in even more Microsoft 365 apps.</a:t>
                      </a:r>
                    </a:p>
                  </a:txBody>
                  <a:tcPr marL="9525" marR="9525" marT="9525" marB="0" anchor="b"/>
                </a:tc>
                <a:extLst>
                  <a:ext uri="{0D108BD9-81ED-4DB2-BD59-A6C34878D82A}">
                    <a16:rowId xmlns:a16="http://schemas.microsoft.com/office/drawing/2014/main" val="1047865026"/>
                  </a:ext>
                </a:extLst>
              </a:tr>
              <a:tr h="54494">
                <a:tc>
                  <a:txBody>
                    <a:bodyPr/>
                    <a:lstStyle/>
                    <a:p>
                      <a:pPr algn="l" fontAlgn="b"/>
                      <a:r>
                        <a:rPr lang="en-US" sz="900" u="none" strike="noStrike">
                          <a:effectLst/>
                          <a:latin typeface="+mn-lt"/>
                        </a:rPr>
                        <a:t>Mistral AI</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0"/>
                        </a:rPr>
                        <a:t>https://mistral.ai/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Open AI Models and Developer Platform</a:t>
                      </a:r>
                    </a:p>
                  </a:txBody>
                  <a:tcPr marL="9525" marR="9525" marT="9525" marB="0" anchor="b"/>
                </a:tc>
                <a:extLst>
                  <a:ext uri="{0D108BD9-81ED-4DB2-BD59-A6C34878D82A}">
                    <a16:rowId xmlns:a16="http://schemas.microsoft.com/office/drawing/2014/main" val="2148254403"/>
                  </a:ext>
                </a:extLst>
              </a:tr>
              <a:tr h="54494">
                <a:tc>
                  <a:txBody>
                    <a:bodyPr/>
                    <a:lstStyle/>
                    <a:p>
                      <a:pPr algn="l" fontAlgn="b"/>
                      <a:r>
                        <a:rPr lang="en-US" sz="900" u="none" strike="noStrike">
                          <a:effectLst/>
                          <a:latin typeface="+mn-lt"/>
                        </a:rPr>
                        <a:t>NextNet</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1"/>
                        </a:rPr>
                        <a:t>https://getnextnet.com/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Our mission is to organize and integrate the world’s biomedical knowledge and make it accessible.</a:t>
                      </a:r>
                    </a:p>
                  </a:txBody>
                  <a:tcPr marL="9525" marR="9525" marT="9525" marB="0" anchor="b"/>
                </a:tc>
                <a:extLst>
                  <a:ext uri="{0D108BD9-81ED-4DB2-BD59-A6C34878D82A}">
                    <a16:rowId xmlns:a16="http://schemas.microsoft.com/office/drawing/2014/main" val="1391956260"/>
                  </a:ext>
                </a:extLst>
              </a:tr>
              <a:tr h="54494">
                <a:tc>
                  <a:txBody>
                    <a:bodyPr/>
                    <a:lstStyle/>
                    <a:p>
                      <a:pPr algn="l" fontAlgn="b"/>
                      <a:r>
                        <a:rPr lang="en-US" sz="900" u="none" strike="noStrike">
                          <a:effectLst/>
                          <a:latin typeface="+mn-lt"/>
                        </a:rPr>
                        <a:t>Open Read</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2"/>
                        </a:rPr>
                        <a:t>https://www.openread.academy/</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Gain valuable insights from a vast repository of over 300 million papers spanning nearly every academic discipline, or tap into trillions of web sources for comprehensive research.</a:t>
                      </a:r>
                    </a:p>
                  </a:txBody>
                  <a:tcPr marL="9525" marR="9525" marT="9525" marB="0" anchor="b"/>
                </a:tc>
                <a:extLst>
                  <a:ext uri="{0D108BD9-81ED-4DB2-BD59-A6C34878D82A}">
                    <a16:rowId xmlns:a16="http://schemas.microsoft.com/office/drawing/2014/main" val="4286199751"/>
                  </a:ext>
                </a:extLst>
              </a:tr>
              <a:tr h="54494">
                <a:tc>
                  <a:txBody>
                    <a:bodyPr/>
                    <a:lstStyle/>
                    <a:p>
                      <a:pPr algn="l" fontAlgn="b"/>
                      <a:r>
                        <a:rPr lang="en-US" sz="900" u="none" strike="noStrike">
                          <a:effectLst/>
                          <a:latin typeface="+mn-lt"/>
                        </a:rPr>
                        <a:t>Packback</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3"/>
                        </a:rPr>
                        <a:t>https://www.packback.co/</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Packback is a pedagogy partner that uses technology as a “means to an end” to shorten feedback loops for students and instructors, improve writing and critical thinking skills, and cultivate student-centered, trust-based educational learning environments.</a:t>
                      </a:r>
                    </a:p>
                  </a:txBody>
                  <a:tcPr marL="9525" marR="9525" marT="9525" marB="0" anchor="b"/>
                </a:tc>
                <a:extLst>
                  <a:ext uri="{0D108BD9-81ED-4DB2-BD59-A6C34878D82A}">
                    <a16:rowId xmlns:a16="http://schemas.microsoft.com/office/drawing/2014/main" val="2112835732"/>
                  </a:ext>
                </a:extLst>
              </a:tr>
              <a:tr h="54494">
                <a:tc>
                  <a:txBody>
                    <a:bodyPr/>
                    <a:lstStyle/>
                    <a:p>
                      <a:pPr algn="l" fontAlgn="b"/>
                      <a:r>
                        <a:rPr lang="en-US" sz="900" u="none" strike="noStrike">
                          <a:effectLst/>
                          <a:latin typeface="+mn-lt"/>
                        </a:rPr>
                        <a:t>PaperBrain</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dirty="0">
                          <a:effectLst/>
                          <a:latin typeface="+mn-lt"/>
                          <a:hlinkClick r:id="rId14"/>
                        </a:rPr>
                        <a:t>https://www.paperbrain.org/</a:t>
                      </a:r>
                      <a:endParaRPr lang="en-US" sz="900" b="0" i="0" u="sng" strike="noStrike" dirty="0">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People publish a lot of fascinating research out to the world, yet the tools to consume this research are quite primitive. This is an interface optimized for exploration: please wander about topics and papers to your brain's content.</a:t>
                      </a:r>
                    </a:p>
                  </a:txBody>
                  <a:tcPr marL="9525" marR="9525" marT="9525" marB="0" anchor="b"/>
                </a:tc>
                <a:extLst>
                  <a:ext uri="{0D108BD9-81ED-4DB2-BD59-A6C34878D82A}">
                    <a16:rowId xmlns:a16="http://schemas.microsoft.com/office/drawing/2014/main" val="3042836738"/>
                  </a:ext>
                </a:extLst>
              </a:tr>
              <a:tr h="54494">
                <a:tc>
                  <a:txBody>
                    <a:bodyPr/>
                    <a:lstStyle/>
                    <a:p>
                      <a:pPr algn="l" fontAlgn="b"/>
                      <a:r>
                        <a:rPr lang="en-US" sz="900" u="none" strike="noStrike">
                          <a:effectLst/>
                          <a:latin typeface="+mn-lt"/>
                        </a:rPr>
                        <a:t>Paperpal</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5"/>
                        </a:rPr>
                        <a:t>https://paperpal.com/homev2</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Overcome writer's block and fast-track your path to success with Paperpal's secure, trusted generative AI features</a:t>
                      </a:r>
                    </a:p>
                  </a:txBody>
                  <a:tcPr marL="9525" marR="9525" marT="9525" marB="0" anchor="b"/>
                </a:tc>
                <a:extLst>
                  <a:ext uri="{0D108BD9-81ED-4DB2-BD59-A6C34878D82A}">
                    <a16:rowId xmlns:a16="http://schemas.microsoft.com/office/drawing/2014/main" val="489414508"/>
                  </a:ext>
                </a:extLst>
              </a:tr>
              <a:tr h="54494">
                <a:tc>
                  <a:txBody>
                    <a:bodyPr/>
                    <a:lstStyle/>
                    <a:p>
                      <a:pPr algn="l" fontAlgn="b"/>
                      <a:r>
                        <a:rPr lang="en-US" sz="900" u="none" strike="noStrike">
                          <a:effectLst/>
                          <a:latin typeface="+mn-lt"/>
                        </a:rPr>
                        <a:t>Papers</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6"/>
                        </a:rPr>
                        <a:t>https://www.papersapp.com/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Your centralized, smart reference library solution to dramatically improve the way you discover, organize, read, annotate, share, and cite your research.</a:t>
                      </a:r>
                    </a:p>
                  </a:txBody>
                  <a:tcPr marL="9525" marR="9525" marT="9525" marB="0" anchor="b"/>
                </a:tc>
                <a:extLst>
                  <a:ext uri="{0D108BD9-81ED-4DB2-BD59-A6C34878D82A}">
                    <a16:rowId xmlns:a16="http://schemas.microsoft.com/office/drawing/2014/main" val="1709591486"/>
                  </a:ext>
                </a:extLst>
              </a:tr>
              <a:tr h="54494">
                <a:tc>
                  <a:txBody>
                    <a:bodyPr/>
                    <a:lstStyle/>
                    <a:p>
                      <a:pPr algn="l" fontAlgn="b"/>
                      <a:r>
                        <a:rPr lang="en-US" sz="900" u="none" strike="noStrike">
                          <a:effectLst/>
                          <a:latin typeface="+mn-lt"/>
                        </a:rPr>
                        <a:t>Perplexity</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7"/>
                        </a:rPr>
                        <a:t>https://www.perplexity.ai/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 Free AI search engine designed to revolutionize the way you discover information. </a:t>
                      </a:r>
                    </a:p>
                  </a:txBody>
                  <a:tcPr marL="9525" marR="9525" marT="9525" marB="0" anchor="b"/>
                </a:tc>
                <a:extLst>
                  <a:ext uri="{0D108BD9-81ED-4DB2-BD59-A6C34878D82A}">
                    <a16:rowId xmlns:a16="http://schemas.microsoft.com/office/drawing/2014/main" val="2978058286"/>
                  </a:ext>
                </a:extLst>
              </a:tr>
              <a:tr h="54494">
                <a:tc>
                  <a:txBody>
                    <a:bodyPr/>
                    <a:lstStyle/>
                    <a:p>
                      <a:pPr algn="l" fontAlgn="b"/>
                      <a:r>
                        <a:rPr lang="en-US" sz="900" u="none" strike="noStrike">
                          <a:effectLst/>
                          <a:latin typeface="+mn-lt"/>
                        </a:rPr>
                        <a:t>Personify</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8"/>
                        </a:rPr>
                        <a:t>https://personifyai.app/</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 new way for instructors to use generative AI to provide their students with immediate, personalized feedback and a one-on-one tutoring experience.</a:t>
                      </a:r>
                    </a:p>
                  </a:txBody>
                  <a:tcPr marL="9525" marR="9525" marT="9525" marB="0" anchor="b"/>
                </a:tc>
                <a:extLst>
                  <a:ext uri="{0D108BD9-81ED-4DB2-BD59-A6C34878D82A}">
                    <a16:rowId xmlns:a16="http://schemas.microsoft.com/office/drawing/2014/main" val="2424234878"/>
                  </a:ext>
                </a:extLst>
              </a:tr>
              <a:tr h="54494">
                <a:tc>
                  <a:txBody>
                    <a:bodyPr/>
                    <a:lstStyle/>
                    <a:p>
                      <a:pPr algn="l" fontAlgn="b"/>
                      <a:r>
                        <a:rPr lang="en-US" sz="900" u="none" strike="noStrike">
                          <a:effectLst/>
                          <a:latin typeface="+mn-lt"/>
                        </a:rPr>
                        <a:t>Pi</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19"/>
                        </a:rPr>
                        <a:t>https://pi.ai/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The first emotionally intelligent AI</a:t>
                      </a:r>
                    </a:p>
                  </a:txBody>
                  <a:tcPr marL="9525" marR="9525" marT="9525" marB="0" anchor="b"/>
                </a:tc>
                <a:extLst>
                  <a:ext uri="{0D108BD9-81ED-4DB2-BD59-A6C34878D82A}">
                    <a16:rowId xmlns:a16="http://schemas.microsoft.com/office/drawing/2014/main" val="1807332544"/>
                  </a:ext>
                </a:extLst>
              </a:tr>
              <a:tr h="54494">
                <a:tc>
                  <a:txBody>
                    <a:bodyPr/>
                    <a:lstStyle/>
                    <a:p>
                      <a:pPr algn="l" fontAlgn="b"/>
                      <a:r>
                        <a:rPr lang="en-US" sz="900" u="none" strike="noStrike">
                          <a:effectLst/>
                          <a:latin typeface="+mn-lt"/>
                        </a:rPr>
                        <a:t>Poe</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0"/>
                        </a:rPr>
                        <a:t>https://poe.com/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The AI on Poe is powered by models from several sources, trained by different companies</a:t>
                      </a:r>
                    </a:p>
                  </a:txBody>
                  <a:tcPr marL="9525" marR="9525" marT="9525" marB="0" anchor="b"/>
                </a:tc>
                <a:extLst>
                  <a:ext uri="{0D108BD9-81ED-4DB2-BD59-A6C34878D82A}">
                    <a16:rowId xmlns:a16="http://schemas.microsoft.com/office/drawing/2014/main" val="777127332"/>
                  </a:ext>
                </a:extLst>
              </a:tr>
              <a:tr h="54494">
                <a:tc>
                  <a:txBody>
                    <a:bodyPr/>
                    <a:lstStyle/>
                    <a:p>
                      <a:pPr algn="l" fontAlgn="b"/>
                      <a:r>
                        <a:rPr lang="en-US" sz="900" u="none" strike="noStrike">
                          <a:effectLst/>
                          <a:latin typeface="+mn-lt"/>
                        </a:rPr>
                        <a:t>PowerDrill</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1"/>
                        </a:rPr>
                        <a:t>https://powerdrill.ai/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AI for serious data work</a:t>
                      </a:r>
                    </a:p>
                  </a:txBody>
                  <a:tcPr marL="9525" marR="9525" marT="9525" marB="0" anchor="b"/>
                </a:tc>
                <a:extLst>
                  <a:ext uri="{0D108BD9-81ED-4DB2-BD59-A6C34878D82A}">
                    <a16:rowId xmlns:a16="http://schemas.microsoft.com/office/drawing/2014/main" val="2575879465"/>
                  </a:ext>
                </a:extLst>
              </a:tr>
              <a:tr h="209673">
                <a:tc>
                  <a:txBody>
                    <a:bodyPr/>
                    <a:lstStyle/>
                    <a:p>
                      <a:pPr algn="l" fontAlgn="b"/>
                      <a:r>
                        <a:rPr lang="en-US" sz="900" u="none" strike="noStrike">
                          <a:effectLst/>
                          <a:latin typeface="+mn-lt"/>
                        </a:rPr>
                        <a:t>ProQuest™ Research Assistant</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2"/>
                        </a:rPr>
                        <a:t>https://about.proquest.com/en/blog/2024/proquest-part-of-clarivate-launches-ai-powered-research-assistant/</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Enabling students to use conversational inquiry to explore vast, vetted and authoritative content.</a:t>
                      </a:r>
                    </a:p>
                  </a:txBody>
                  <a:tcPr marL="9525" marR="9525" marT="9525" marB="0" anchor="b"/>
                </a:tc>
                <a:extLst>
                  <a:ext uri="{0D108BD9-81ED-4DB2-BD59-A6C34878D82A}">
                    <a16:rowId xmlns:a16="http://schemas.microsoft.com/office/drawing/2014/main" val="2879368035"/>
                  </a:ext>
                </a:extLst>
              </a:tr>
              <a:tr h="54494">
                <a:tc>
                  <a:txBody>
                    <a:bodyPr/>
                    <a:lstStyle/>
                    <a:p>
                      <a:pPr algn="l" fontAlgn="b"/>
                      <a:r>
                        <a:rPr lang="en-US" sz="900" u="none" strike="noStrike">
                          <a:effectLst/>
                          <a:latin typeface="+mn-lt"/>
                        </a:rPr>
                        <a:t>QuillBot</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3"/>
                        </a:rPr>
                        <a:t>https://quillbot.com/</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We use AI to strengthen writing and boost productivity—without sacrificing authenticity.</a:t>
                      </a:r>
                    </a:p>
                  </a:txBody>
                  <a:tcPr marL="9525" marR="9525" marT="9525" marB="0" anchor="b"/>
                </a:tc>
                <a:extLst>
                  <a:ext uri="{0D108BD9-81ED-4DB2-BD59-A6C34878D82A}">
                    <a16:rowId xmlns:a16="http://schemas.microsoft.com/office/drawing/2014/main" val="2591526929"/>
                  </a:ext>
                </a:extLst>
              </a:tr>
              <a:tr h="54494">
                <a:tc>
                  <a:txBody>
                    <a:bodyPr/>
                    <a:lstStyle/>
                    <a:p>
                      <a:pPr algn="l" fontAlgn="b"/>
                      <a:r>
                        <a:rPr lang="en-US" sz="900" u="none" strike="noStrike">
                          <a:effectLst/>
                          <a:latin typeface="+mn-lt"/>
                        </a:rPr>
                        <a:t>ResearchRabbit</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4"/>
                        </a:rPr>
                        <a:t>https://www.researchrabbit.ai/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 Uses artificial intelligence (AI) to help researchers discover publications and map literature citations</a:t>
                      </a:r>
                    </a:p>
                  </a:txBody>
                  <a:tcPr marL="9525" marR="9525" marT="9525" marB="0" anchor="b"/>
                </a:tc>
                <a:extLst>
                  <a:ext uri="{0D108BD9-81ED-4DB2-BD59-A6C34878D82A}">
                    <a16:rowId xmlns:a16="http://schemas.microsoft.com/office/drawing/2014/main" val="4260772388"/>
                  </a:ext>
                </a:extLst>
              </a:tr>
              <a:tr h="54494">
                <a:tc>
                  <a:txBody>
                    <a:bodyPr/>
                    <a:lstStyle/>
                    <a:p>
                      <a:pPr algn="l" fontAlgn="b"/>
                      <a:r>
                        <a:rPr lang="en-US" sz="900" u="none" strike="noStrike">
                          <a:effectLst/>
                          <a:latin typeface="+mn-lt"/>
                        </a:rPr>
                        <a:t>ScholarAI</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5"/>
                        </a:rPr>
                        <a:t>https://scholarai.io/</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Trustworthy AI that enables scientists, researchers and lawyers to do their best work</a:t>
                      </a:r>
                    </a:p>
                  </a:txBody>
                  <a:tcPr marL="9525" marR="9525" marT="9525" marB="0" anchor="b"/>
                </a:tc>
                <a:extLst>
                  <a:ext uri="{0D108BD9-81ED-4DB2-BD59-A6C34878D82A}">
                    <a16:rowId xmlns:a16="http://schemas.microsoft.com/office/drawing/2014/main" val="1241741910"/>
                  </a:ext>
                </a:extLst>
              </a:tr>
              <a:tr h="54494">
                <a:tc>
                  <a:txBody>
                    <a:bodyPr/>
                    <a:lstStyle/>
                    <a:p>
                      <a:pPr algn="l" fontAlgn="b"/>
                      <a:r>
                        <a:rPr lang="en-US" sz="900" u="none" strike="noStrike">
                          <a:effectLst/>
                          <a:latin typeface="+mn-lt"/>
                        </a:rPr>
                        <a:t>Scispace Paraphraser</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6"/>
                        </a:rPr>
                        <a:t>https://typeset.io/paraphraser</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Make your academic writing clear and original.</a:t>
                      </a:r>
                    </a:p>
                  </a:txBody>
                  <a:tcPr marL="9525" marR="9525" marT="9525" marB="0" anchor="b"/>
                </a:tc>
                <a:extLst>
                  <a:ext uri="{0D108BD9-81ED-4DB2-BD59-A6C34878D82A}">
                    <a16:rowId xmlns:a16="http://schemas.microsoft.com/office/drawing/2014/main" val="771402536"/>
                  </a:ext>
                </a:extLst>
              </a:tr>
              <a:tr h="54494">
                <a:tc>
                  <a:txBody>
                    <a:bodyPr/>
                    <a:lstStyle/>
                    <a:p>
                      <a:pPr algn="l" fontAlgn="b"/>
                      <a:r>
                        <a:rPr lang="en-US" sz="900" u="none" strike="noStrike" dirty="0" err="1">
                          <a:effectLst/>
                          <a:latin typeface="+mn-lt"/>
                        </a:rPr>
                        <a:t>Scite</a:t>
                      </a:r>
                      <a:endParaRPr lang="en-US" sz="900" b="0" i="0" u="none" strike="noStrike" dirty="0">
                        <a:solidFill>
                          <a:srgbClr val="000000"/>
                        </a:solidFill>
                        <a:effectLst/>
                        <a:latin typeface="+mn-lt"/>
                      </a:endParaRPr>
                    </a:p>
                  </a:txBody>
                  <a:tcPr marL="2408" marR="2408" marT="2408" marB="0" anchor="b"/>
                </a:tc>
                <a:tc>
                  <a:txBody>
                    <a:bodyPr/>
                    <a:lstStyle/>
                    <a:p>
                      <a:pPr algn="l" fontAlgn="b"/>
                      <a:r>
                        <a:rPr lang="en-US" sz="900" u="sng" strike="noStrike">
                          <a:effectLst/>
                          <a:latin typeface="+mn-lt"/>
                          <a:hlinkClick r:id="rId27"/>
                        </a:rPr>
                        <a:t>https://scite.ai/</a:t>
                      </a:r>
                      <a:endParaRPr lang="en-US" sz="900" b="0" i="0" u="sng" strike="noStrike">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Helps researchers better discover and understand research articles through Smart Citations–citations that display the context of the citation and describe whether the article provides supporting or contrasting evidence</a:t>
                      </a:r>
                    </a:p>
                  </a:txBody>
                  <a:tcPr marL="9525" marR="9525" marT="9525" marB="0" anchor="b"/>
                </a:tc>
                <a:extLst>
                  <a:ext uri="{0D108BD9-81ED-4DB2-BD59-A6C34878D82A}">
                    <a16:rowId xmlns:a16="http://schemas.microsoft.com/office/drawing/2014/main" val="4291248597"/>
                  </a:ext>
                </a:extLst>
              </a:tr>
              <a:tr h="106199">
                <a:tc>
                  <a:txBody>
                    <a:bodyPr/>
                    <a:lstStyle/>
                    <a:p>
                      <a:pPr algn="l" fontAlgn="b"/>
                      <a:r>
                        <a:rPr lang="en-US" sz="900" u="none" strike="noStrike">
                          <a:effectLst/>
                          <a:latin typeface="+mn-lt"/>
                        </a:rPr>
                        <a:t>Scopus AI</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dirty="0">
                          <a:effectLst/>
                          <a:latin typeface="+mn-lt"/>
                          <a:hlinkClick r:id="rId28"/>
                        </a:rPr>
                        <a:t>https://www.elsevier.com/products/scopus/scopus-ai</a:t>
                      </a:r>
                      <a:endParaRPr lang="en-US" sz="900" b="0" i="0" u="sng" strike="noStrike" dirty="0">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An intuitive and intelligent search tool powered by generative AI (GenAI) that enhances your understanding and enriches your insights with unprecedented speed and clarity.</a:t>
                      </a:r>
                    </a:p>
                  </a:txBody>
                  <a:tcPr marL="9525" marR="9525" marT="9525" marB="0" anchor="b"/>
                </a:tc>
                <a:extLst>
                  <a:ext uri="{0D108BD9-81ED-4DB2-BD59-A6C34878D82A}">
                    <a16:rowId xmlns:a16="http://schemas.microsoft.com/office/drawing/2014/main" val="2297220566"/>
                  </a:ext>
                </a:extLst>
              </a:tr>
              <a:tr h="106199">
                <a:tc>
                  <a:txBody>
                    <a:bodyPr/>
                    <a:lstStyle/>
                    <a:p>
                      <a:pPr algn="l" fontAlgn="b"/>
                      <a:r>
                        <a:rPr lang="en-US" sz="900" u="none" strike="noStrike">
                          <a:effectLst/>
                          <a:latin typeface="+mn-lt"/>
                        </a:rPr>
                        <a:t>SearchGPT</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dirty="0">
                          <a:effectLst/>
                          <a:latin typeface="+mn-lt"/>
                          <a:hlinkClick r:id="rId29"/>
                        </a:rPr>
                        <a:t>https://openai.com/index/searchgpt-prototype/</a:t>
                      </a:r>
                      <a:endParaRPr lang="en-US" sz="900" b="0" i="0" u="sng" strike="noStrike" dirty="0">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New AI search features that give you fast and timely answers with clear and relevant sources.</a:t>
                      </a:r>
                    </a:p>
                  </a:txBody>
                  <a:tcPr marL="9525" marR="9525" marT="9525" marB="0" anchor="b"/>
                </a:tc>
                <a:extLst>
                  <a:ext uri="{0D108BD9-81ED-4DB2-BD59-A6C34878D82A}">
                    <a16:rowId xmlns:a16="http://schemas.microsoft.com/office/drawing/2014/main" val="298101474"/>
                  </a:ext>
                </a:extLst>
              </a:tr>
              <a:tr h="54494">
                <a:tc>
                  <a:txBody>
                    <a:bodyPr/>
                    <a:lstStyle/>
                    <a:p>
                      <a:pPr algn="l" fontAlgn="b"/>
                      <a:r>
                        <a:rPr lang="en-US" sz="900" u="none" strike="noStrike">
                          <a:effectLst/>
                          <a:latin typeface="+mn-lt"/>
                        </a:rPr>
                        <a:t>Semantic Scholar</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dirty="0">
                          <a:effectLst/>
                          <a:latin typeface="+mn-lt"/>
                          <a:hlinkClick r:id="rId30"/>
                        </a:rPr>
                        <a:t>https://www.semanticscholar.org/</a:t>
                      </a:r>
                      <a:endParaRPr lang="en-US" sz="900" b="0" i="0" u="sng" strike="noStrike" dirty="0">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Free, AI-powered research tool for scienctific literature</a:t>
                      </a:r>
                    </a:p>
                  </a:txBody>
                  <a:tcPr marL="9525" marR="9525" marT="9525" marB="0" anchor="b"/>
                </a:tc>
                <a:extLst>
                  <a:ext uri="{0D108BD9-81ED-4DB2-BD59-A6C34878D82A}">
                    <a16:rowId xmlns:a16="http://schemas.microsoft.com/office/drawing/2014/main" val="2454475392"/>
                  </a:ext>
                </a:extLst>
              </a:tr>
              <a:tr h="54494">
                <a:tc>
                  <a:txBody>
                    <a:bodyPr/>
                    <a:lstStyle/>
                    <a:p>
                      <a:pPr algn="l" fontAlgn="b"/>
                      <a:r>
                        <a:rPr lang="en-US" sz="900" u="none" strike="noStrike">
                          <a:effectLst/>
                          <a:latin typeface="+mn-lt"/>
                        </a:rPr>
                        <a:t>Talpa</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dirty="0">
                          <a:effectLst/>
                          <a:latin typeface="+mn-lt"/>
                          <a:hlinkClick r:id="rId31"/>
                        </a:rPr>
                        <a:t>https://www.talpasearch.com/</a:t>
                      </a:r>
                      <a:endParaRPr lang="en-US" sz="900" b="0" i="0" u="sng" strike="noStrike" dirty="0">
                        <a:solidFill>
                          <a:srgbClr val="467886"/>
                        </a:solidFill>
                        <a:effectLst/>
                        <a:latin typeface="+mn-lt"/>
                      </a:endParaRPr>
                    </a:p>
                  </a:txBody>
                  <a:tcPr marL="2408" marR="2408" marT="2408" marB="0" anchor="b"/>
                </a:tc>
                <a:tc>
                  <a:txBody>
                    <a:bodyPr/>
                    <a:lstStyle/>
                    <a:p>
                      <a:pPr algn="l" fontAlgn="b"/>
                      <a:r>
                        <a:rPr lang="en-US" sz="800" b="0" i="0" u="none" strike="noStrike">
                          <a:solidFill>
                            <a:srgbClr val="000000"/>
                          </a:solidFill>
                          <a:effectLst/>
                          <a:latin typeface="+mn-lt"/>
                        </a:rPr>
                        <a:t> Talpa combines cutting-edge technology with data from libraries, publishers and readers to enable entirely new ways of searching—and find what you're looking for.</a:t>
                      </a:r>
                    </a:p>
                  </a:txBody>
                  <a:tcPr marL="9525" marR="9525" marT="9525" marB="0" anchor="b"/>
                </a:tc>
                <a:extLst>
                  <a:ext uri="{0D108BD9-81ED-4DB2-BD59-A6C34878D82A}">
                    <a16:rowId xmlns:a16="http://schemas.microsoft.com/office/drawing/2014/main" val="1687934699"/>
                  </a:ext>
                </a:extLst>
              </a:tr>
              <a:tr h="54494">
                <a:tc>
                  <a:txBody>
                    <a:bodyPr/>
                    <a:lstStyle/>
                    <a:p>
                      <a:pPr algn="l" fontAlgn="b"/>
                      <a:r>
                        <a:rPr lang="en-US" sz="900" u="none" strike="noStrike">
                          <a:effectLst/>
                          <a:latin typeface="+mn-lt"/>
                        </a:rPr>
                        <a:t>Tavily</a:t>
                      </a:r>
                      <a:endParaRPr lang="en-US" sz="900" b="0" i="0" u="none" strike="noStrike">
                        <a:solidFill>
                          <a:srgbClr val="000000"/>
                        </a:solidFill>
                        <a:effectLst/>
                        <a:latin typeface="+mn-lt"/>
                      </a:endParaRPr>
                    </a:p>
                  </a:txBody>
                  <a:tcPr marL="2408" marR="2408" marT="2408" marB="0" anchor="b"/>
                </a:tc>
                <a:tc>
                  <a:txBody>
                    <a:bodyPr/>
                    <a:lstStyle/>
                    <a:p>
                      <a:pPr algn="l" fontAlgn="b"/>
                      <a:r>
                        <a:rPr lang="en-US" sz="900" u="sng" strike="noStrike" dirty="0">
                          <a:effectLst/>
                          <a:latin typeface="+mn-lt"/>
                          <a:hlinkClick r:id="rId32"/>
                        </a:rPr>
                        <a:t>https://tavily.com/</a:t>
                      </a:r>
                      <a:endParaRPr lang="en-US" sz="900" b="0" i="0" u="sng" strike="noStrike" dirty="0">
                        <a:solidFill>
                          <a:srgbClr val="467886"/>
                        </a:solidFill>
                        <a:effectLst/>
                        <a:latin typeface="+mn-lt"/>
                      </a:endParaRPr>
                    </a:p>
                  </a:txBody>
                  <a:tcPr marL="2408" marR="2408" marT="2408" marB="0" anchor="b"/>
                </a:tc>
                <a:tc>
                  <a:txBody>
                    <a:bodyPr/>
                    <a:lstStyle/>
                    <a:p>
                      <a:pPr algn="l" fontAlgn="b"/>
                      <a:r>
                        <a:rPr lang="en-US" sz="800" b="0" i="0" u="none" strike="noStrike" dirty="0" err="1">
                          <a:solidFill>
                            <a:srgbClr val="000000"/>
                          </a:solidFill>
                          <a:effectLst/>
                          <a:latin typeface="+mn-lt"/>
                        </a:rPr>
                        <a:t>Tavily</a:t>
                      </a:r>
                      <a:r>
                        <a:rPr lang="en-US" sz="800" b="0" i="0" u="none" strike="noStrike" dirty="0">
                          <a:solidFill>
                            <a:srgbClr val="000000"/>
                          </a:solidFill>
                          <a:effectLst/>
                          <a:latin typeface="+mn-lt"/>
                        </a:rPr>
                        <a:t> Search API is a search engine optimized for LLMs and RAG, aimed at efficient, quick, and persistent search results</a:t>
                      </a:r>
                    </a:p>
                  </a:txBody>
                  <a:tcPr marL="9525" marR="9525" marT="9525" marB="0" anchor="b"/>
                </a:tc>
                <a:extLst>
                  <a:ext uri="{0D108BD9-81ED-4DB2-BD59-A6C34878D82A}">
                    <a16:rowId xmlns:a16="http://schemas.microsoft.com/office/drawing/2014/main" val="3044574939"/>
                  </a:ext>
                </a:extLst>
              </a:tr>
            </a:tbl>
          </a:graphicData>
        </a:graphic>
      </p:graphicFrame>
    </p:spTree>
    <p:extLst>
      <p:ext uri="{BB962C8B-B14F-4D97-AF65-F5344CB8AC3E}">
        <p14:creationId xmlns:p14="http://schemas.microsoft.com/office/powerpoint/2010/main" val="9978872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9343850-A47D-B07B-7DDE-B477AB3D12B0}"/>
              </a:ext>
            </a:extLst>
          </p:cNvPr>
          <p:cNvGraphicFramePr>
            <a:graphicFrameLocks noGrp="1"/>
          </p:cNvGraphicFramePr>
          <p:nvPr>
            <p:extLst>
              <p:ext uri="{D42A27DB-BD31-4B8C-83A1-F6EECF244321}">
                <p14:modId xmlns:p14="http://schemas.microsoft.com/office/powerpoint/2010/main" val="3759954053"/>
              </p:ext>
            </p:extLst>
          </p:nvPr>
        </p:nvGraphicFramePr>
        <p:xfrm>
          <a:off x="1088572" y="152128"/>
          <a:ext cx="9478596" cy="5670860"/>
        </p:xfrm>
        <a:graphic>
          <a:graphicData uri="http://schemas.openxmlformats.org/drawingml/2006/table">
            <a:tbl>
              <a:tblPr firstRow="1" bandRow="1">
                <a:tableStyleId>{5C22544A-7EE6-4342-B048-85BDC9FD1C3A}</a:tableStyleId>
              </a:tblPr>
              <a:tblGrid>
                <a:gridCol w="3150280">
                  <a:extLst>
                    <a:ext uri="{9D8B030D-6E8A-4147-A177-3AD203B41FA5}">
                      <a16:colId xmlns:a16="http://schemas.microsoft.com/office/drawing/2014/main" val="1156685668"/>
                    </a:ext>
                  </a:extLst>
                </a:gridCol>
                <a:gridCol w="3164158">
                  <a:extLst>
                    <a:ext uri="{9D8B030D-6E8A-4147-A177-3AD203B41FA5}">
                      <a16:colId xmlns:a16="http://schemas.microsoft.com/office/drawing/2014/main" val="334143264"/>
                    </a:ext>
                  </a:extLst>
                </a:gridCol>
                <a:gridCol w="3164158">
                  <a:extLst>
                    <a:ext uri="{9D8B030D-6E8A-4147-A177-3AD203B41FA5}">
                      <a16:colId xmlns:a16="http://schemas.microsoft.com/office/drawing/2014/main" val="421646507"/>
                    </a:ext>
                  </a:extLst>
                </a:gridCol>
              </a:tblGrid>
              <a:tr h="457472">
                <a:tc>
                  <a:txBody>
                    <a:bodyPr/>
                    <a:lstStyle/>
                    <a:p>
                      <a:pPr algn="l" fontAlgn="b"/>
                      <a:r>
                        <a:rPr lang="en-US" sz="1200" b="0" i="0" u="none" strike="noStrike" dirty="0">
                          <a:solidFill>
                            <a:schemeClr val="bg1"/>
                          </a:solidFill>
                          <a:effectLst/>
                          <a:latin typeface="Aptos Narrow" panose="020B0004020202020204" pitchFamily="34" charset="0"/>
                        </a:rPr>
                        <a:t>Name</a:t>
                      </a:r>
                    </a:p>
                  </a:txBody>
                  <a:tcPr marL="45720" marR="45720" anchor="ctr"/>
                </a:tc>
                <a:tc>
                  <a:txBody>
                    <a:bodyPr/>
                    <a:lstStyle/>
                    <a:p>
                      <a:pPr algn="l" fontAlgn="b"/>
                      <a:r>
                        <a:rPr lang="en-US" sz="1200" b="0" i="0" u="sng" strike="noStrike" dirty="0">
                          <a:solidFill>
                            <a:schemeClr val="bg1"/>
                          </a:solidFill>
                          <a:effectLst/>
                          <a:latin typeface="Aptos Narrow" panose="020B0004020202020204" pitchFamily="34" charset="0"/>
                        </a:rPr>
                        <a:t>URL</a:t>
                      </a:r>
                    </a:p>
                  </a:txBody>
                  <a:tcPr marL="45720" marR="45720" anchor="ctr"/>
                </a:tc>
                <a:tc>
                  <a:txBody>
                    <a:bodyPr/>
                    <a:lstStyle/>
                    <a:p>
                      <a:pPr algn="l" fontAlgn="b"/>
                      <a:endParaRPr lang="en-US" sz="1200" b="0" i="0" u="sng" strike="noStrike" dirty="0">
                        <a:solidFill>
                          <a:srgbClr val="467886"/>
                        </a:solidFill>
                        <a:effectLst/>
                        <a:latin typeface="Aptos Narrow" panose="020B0004020202020204" pitchFamily="34" charset="0"/>
                      </a:endParaRPr>
                    </a:p>
                  </a:txBody>
                  <a:tcPr marL="45720" marR="45720" anchor="ctr"/>
                </a:tc>
                <a:extLst>
                  <a:ext uri="{0D108BD9-81ED-4DB2-BD59-A6C34878D82A}">
                    <a16:rowId xmlns:a16="http://schemas.microsoft.com/office/drawing/2014/main" val="354301986"/>
                  </a:ext>
                </a:extLst>
              </a:tr>
              <a:tr h="0">
                <a:tc>
                  <a:txBody>
                    <a:bodyPr/>
                    <a:lstStyle/>
                    <a:p>
                      <a:pPr algn="l" fontAlgn="b"/>
                      <a:r>
                        <a:rPr lang="en-US" sz="1050" u="none" strike="noStrike" dirty="0" err="1">
                          <a:effectLst/>
                          <a:latin typeface="+mn-lt"/>
                        </a:rPr>
                        <a:t>Scite</a:t>
                      </a:r>
                      <a:endParaRPr lang="en-US" sz="1050" b="0" i="0" u="none" strike="noStrike" dirty="0">
                        <a:solidFill>
                          <a:srgbClr val="000000"/>
                        </a:solidFill>
                        <a:effectLst/>
                        <a:latin typeface="+mn-lt"/>
                      </a:endParaRPr>
                    </a:p>
                  </a:txBody>
                  <a:tcPr marL="2408" marR="2408" marT="2408" marB="0" anchor="b"/>
                </a:tc>
                <a:tc>
                  <a:txBody>
                    <a:bodyPr/>
                    <a:lstStyle/>
                    <a:p>
                      <a:pPr algn="l" fontAlgn="b"/>
                      <a:r>
                        <a:rPr lang="en-US" sz="1050" u="sng" strike="noStrike">
                          <a:effectLst/>
                          <a:latin typeface="+mn-lt"/>
                          <a:hlinkClick r:id="rId2"/>
                        </a:rPr>
                        <a:t>https://scite.ai/</a:t>
                      </a:r>
                      <a:endParaRPr lang="en-US" sz="1050" b="0" i="0" u="sng" strike="noStrike">
                        <a:solidFill>
                          <a:srgbClr val="467886"/>
                        </a:solidFill>
                        <a:effectLst/>
                        <a:latin typeface="+mn-lt"/>
                      </a:endParaRPr>
                    </a:p>
                  </a:txBody>
                  <a:tcPr marL="2408" marR="2408" marT="2408" marB="0" anchor="b"/>
                </a:tc>
                <a:tc>
                  <a:txBody>
                    <a:bodyPr/>
                    <a:lstStyle/>
                    <a:p>
                      <a:pPr algn="l" fontAlgn="b"/>
                      <a:r>
                        <a:rPr lang="en-US" sz="1000" b="0" i="0" u="none" strike="noStrike">
                          <a:solidFill>
                            <a:srgbClr val="000000"/>
                          </a:solidFill>
                          <a:effectLst/>
                          <a:latin typeface="+mn-lt"/>
                        </a:rPr>
                        <a:t>Helps researchers better discover and understand research articles through Smart Citations–citations that display the context of the citation and describe whether the article provides supporting or contrasting evidence</a:t>
                      </a:r>
                    </a:p>
                  </a:txBody>
                  <a:tcPr marL="9525" marR="9525" marT="9525" marB="0" anchor="b"/>
                </a:tc>
                <a:extLst>
                  <a:ext uri="{0D108BD9-81ED-4DB2-BD59-A6C34878D82A}">
                    <a16:rowId xmlns:a16="http://schemas.microsoft.com/office/drawing/2014/main" val="513460887"/>
                  </a:ext>
                </a:extLst>
              </a:tr>
              <a:tr h="0">
                <a:tc>
                  <a:txBody>
                    <a:bodyPr/>
                    <a:lstStyle/>
                    <a:p>
                      <a:pPr algn="l" fontAlgn="b"/>
                      <a:r>
                        <a:rPr lang="en-US" sz="1050" u="none" strike="noStrike">
                          <a:effectLst/>
                          <a:latin typeface="+mn-lt"/>
                        </a:rPr>
                        <a:t>Scopus AI</a:t>
                      </a:r>
                      <a:endParaRPr lang="en-US" sz="1050" b="0" i="0" u="none" strike="noStrike">
                        <a:solidFill>
                          <a:srgbClr val="000000"/>
                        </a:solidFill>
                        <a:effectLst/>
                        <a:latin typeface="+mn-lt"/>
                      </a:endParaRPr>
                    </a:p>
                  </a:txBody>
                  <a:tcPr marL="2408" marR="2408" marT="2408" marB="0" anchor="b"/>
                </a:tc>
                <a:tc>
                  <a:txBody>
                    <a:bodyPr/>
                    <a:lstStyle/>
                    <a:p>
                      <a:pPr algn="l" fontAlgn="b"/>
                      <a:r>
                        <a:rPr lang="en-US" sz="1050" u="sng" strike="noStrike" dirty="0">
                          <a:effectLst/>
                          <a:latin typeface="+mn-lt"/>
                          <a:hlinkClick r:id="rId3"/>
                        </a:rPr>
                        <a:t>https://www.elsevier.com/products/scopus/scopus-ai</a:t>
                      </a:r>
                      <a:endParaRPr lang="en-US" sz="1050" b="0" i="0" u="sng" strike="noStrike" dirty="0">
                        <a:solidFill>
                          <a:srgbClr val="467886"/>
                        </a:solidFill>
                        <a:effectLst/>
                        <a:latin typeface="+mn-lt"/>
                      </a:endParaRPr>
                    </a:p>
                  </a:txBody>
                  <a:tcPr marL="2408" marR="2408" marT="2408" marB="0" anchor="b"/>
                </a:tc>
                <a:tc>
                  <a:txBody>
                    <a:bodyPr/>
                    <a:lstStyle/>
                    <a:p>
                      <a:pPr algn="l" fontAlgn="b"/>
                      <a:r>
                        <a:rPr lang="en-US" sz="1000" b="0" i="0" u="none" strike="noStrike">
                          <a:solidFill>
                            <a:srgbClr val="000000"/>
                          </a:solidFill>
                          <a:effectLst/>
                          <a:latin typeface="+mn-lt"/>
                        </a:rPr>
                        <a:t>An intuitive and intelligent search tool powered by generative AI (GenAI) that enhances your understanding and enriches your insights with unprecedented speed and clarity.</a:t>
                      </a:r>
                    </a:p>
                  </a:txBody>
                  <a:tcPr marL="9525" marR="9525" marT="9525" marB="0" anchor="b"/>
                </a:tc>
                <a:extLst>
                  <a:ext uri="{0D108BD9-81ED-4DB2-BD59-A6C34878D82A}">
                    <a16:rowId xmlns:a16="http://schemas.microsoft.com/office/drawing/2014/main" val="3876867574"/>
                  </a:ext>
                </a:extLst>
              </a:tr>
              <a:tr h="106199">
                <a:tc>
                  <a:txBody>
                    <a:bodyPr/>
                    <a:lstStyle/>
                    <a:p>
                      <a:pPr algn="l" fontAlgn="b"/>
                      <a:r>
                        <a:rPr lang="en-US" sz="1050" u="none" strike="noStrike">
                          <a:effectLst/>
                          <a:latin typeface="+mn-lt"/>
                        </a:rPr>
                        <a:t>SearchGPT</a:t>
                      </a:r>
                      <a:endParaRPr lang="en-US" sz="1050" b="0" i="0" u="none" strike="noStrike">
                        <a:solidFill>
                          <a:srgbClr val="000000"/>
                        </a:solidFill>
                        <a:effectLst/>
                        <a:latin typeface="+mn-lt"/>
                      </a:endParaRPr>
                    </a:p>
                  </a:txBody>
                  <a:tcPr marL="2408" marR="2408" marT="2408" marB="0" anchor="b"/>
                </a:tc>
                <a:tc>
                  <a:txBody>
                    <a:bodyPr/>
                    <a:lstStyle/>
                    <a:p>
                      <a:pPr algn="l" fontAlgn="b"/>
                      <a:r>
                        <a:rPr lang="en-US" sz="1050" u="sng" strike="noStrike" dirty="0">
                          <a:effectLst/>
                          <a:latin typeface="+mn-lt"/>
                          <a:hlinkClick r:id="rId4"/>
                        </a:rPr>
                        <a:t>https://openai.com/index/searchgpt-prototype/</a:t>
                      </a:r>
                      <a:endParaRPr lang="en-US" sz="1050" b="0" i="0" u="sng" strike="noStrike" dirty="0">
                        <a:solidFill>
                          <a:srgbClr val="467886"/>
                        </a:solidFill>
                        <a:effectLst/>
                        <a:latin typeface="+mn-lt"/>
                      </a:endParaRPr>
                    </a:p>
                  </a:txBody>
                  <a:tcPr marL="2408" marR="2408" marT="2408" marB="0" anchor="b"/>
                </a:tc>
                <a:tc>
                  <a:txBody>
                    <a:bodyPr/>
                    <a:lstStyle/>
                    <a:p>
                      <a:pPr algn="l" fontAlgn="b"/>
                      <a:r>
                        <a:rPr lang="en-US" sz="1000" b="0" i="0" u="none" strike="noStrike">
                          <a:solidFill>
                            <a:srgbClr val="000000"/>
                          </a:solidFill>
                          <a:effectLst/>
                          <a:latin typeface="+mn-lt"/>
                        </a:rPr>
                        <a:t>New AI search features that give you fast and timely answers with clear and relevant sources.</a:t>
                      </a:r>
                    </a:p>
                  </a:txBody>
                  <a:tcPr marL="9525" marR="9525" marT="9525" marB="0" anchor="b"/>
                </a:tc>
                <a:extLst>
                  <a:ext uri="{0D108BD9-81ED-4DB2-BD59-A6C34878D82A}">
                    <a16:rowId xmlns:a16="http://schemas.microsoft.com/office/drawing/2014/main" val="923363466"/>
                  </a:ext>
                </a:extLst>
              </a:tr>
              <a:tr h="54494">
                <a:tc>
                  <a:txBody>
                    <a:bodyPr/>
                    <a:lstStyle/>
                    <a:p>
                      <a:pPr algn="l" fontAlgn="b"/>
                      <a:r>
                        <a:rPr lang="en-US" sz="1050" u="none" strike="noStrike">
                          <a:effectLst/>
                          <a:latin typeface="+mn-lt"/>
                        </a:rPr>
                        <a:t>Semantic Scholar</a:t>
                      </a:r>
                      <a:endParaRPr lang="en-US" sz="1050" b="0" i="0" u="none" strike="noStrike">
                        <a:solidFill>
                          <a:srgbClr val="000000"/>
                        </a:solidFill>
                        <a:effectLst/>
                        <a:latin typeface="+mn-lt"/>
                      </a:endParaRPr>
                    </a:p>
                  </a:txBody>
                  <a:tcPr marL="2408" marR="2408" marT="2408" marB="0" anchor="b"/>
                </a:tc>
                <a:tc>
                  <a:txBody>
                    <a:bodyPr/>
                    <a:lstStyle/>
                    <a:p>
                      <a:pPr algn="l" fontAlgn="b"/>
                      <a:r>
                        <a:rPr lang="en-US" sz="1050" u="sng" strike="noStrike" dirty="0">
                          <a:effectLst/>
                          <a:latin typeface="+mn-lt"/>
                          <a:hlinkClick r:id="rId5"/>
                        </a:rPr>
                        <a:t>https://www.semanticscholar.org/</a:t>
                      </a:r>
                      <a:endParaRPr lang="en-US" sz="1050" b="0" i="0" u="sng" strike="noStrike" dirty="0">
                        <a:solidFill>
                          <a:srgbClr val="467886"/>
                        </a:solidFill>
                        <a:effectLst/>
                        <a:latin typeface="+mn-lt"/>
                      </a:endParaRPr>
                    </a:p>
                  </a:txBody>
                  <a:tcPr marL="2408" marR="2408" marT="2408" marB="0" anchor="b"/>
                </a:tc>
                <a:tc>
                  <a:txBody>
                    <a:bodyPr/>
                    <a:lstStyle/>
                    <a:p>
                      <a:pPr algn="l" fontAlgn="b"/>
                      <a:r>
                        <a:rPr lang="en-US" sz="1000" b="0" i="0" u="none" strike="noStrike">
                          <a:solidFill>
                            <a:srgbClr val="000000"/>
                          </a:solidFill>
                          <a:effectLst/>
                          <a:latin typeface="+mn-lt"/>
                        </a:rPr>
                        <a:t>Free, AI-powered research tool for scienctific literature</a:t>
                      </a:r>
                    </a:p>
                  </a:txBody>
                  <a:tcPr marL="9525" marR="9525" marT="9525" marB="0" anchor="b"/>
                </a:tc>
                <a:extLst>
                  <a:ext uri="{0D108BD9-81ED-4DB2-BD59-A6C34878D82A}">
                    <a16:rowId xmlns:a16="http://schemas.microsoft.com/office/drawing/2014/main" val="764377322"/>
                  </a:ext>
                </a:extLst>
              </a:tr>
              <a:tr h="54494">
                <a:tc>
                  <a:txBody>
                    <a:bodyPr/>
                    <a:lstStyle/>
                    <a:p>
                      <a:pPr algn="l" fontAlgn="b"/>
                      <a:r>
                        <a:rPr lang="en-US" sz="1050" u="none" strike="noStrike">
                          <a:effectLst/>
                          <a:latin typeface="+mn-lt"/>
                        </a:rPr>
                        <a:t>Talpa</a:t>
                      </a:r>
                      <a:endParaRPr lang="en-US" sz="1050" b="0" i="0" u="none" strike="noStrike">
                        <a:solidFill>
                          <a:srgbClr val="000000"/>
                        </a:solidFill>
                        <a:effectLst/>
                        <a:latin typeface="+mn-lt"/>
                      </a:endParaRPr>
                    </a:p>
                  </a:txBody>
                  <a:tcPr marL="2408" marR="2408" marT="2408" marB="0" anchor="b"/>
                </a:tc>
                <a:tc>
                  <a:txBody>
                    <a:bodyPr/>
                    <a:lstStyle/>
                    <a:p>
                      <a:pPr algn="l" fontAlgn="b"/>
                      <a:r>
                        <a:rPr lang="en-US" sz="1050" u="sng" strike="noStrike" dirty="0">
                          <a:effectLst/>
                          <a:latin typeface="+mn-lt"/>
                          <a:hlinkClick r:id="rId6"/>
                        </a:rPr>
                        <a:t>https://www.talpasearch.com/</a:t>
                      </a:r>
                      <a:endParaRPr lang="en-US" sz="1050" b="0" i="0" u="sng" strike="noStrike" dirty="0">
                        <a:solidFill>
                          <a:srgbClr val="467886"/>
                        </a:solidFill>
                        <a:effectLst/>
                        <a:latin typeface="+mn-lt"/>
                      </a:endParaRPr>
                    </a:p>
                  </a:txBody>
                  <a:tcPr marL="2408" marR="2408" marT="2408" marB="0" anchor="b"/>
                </a:tc>
                <a:tc>
                  <a:txBody>
                    <a:bodyPr/>
                    <a:lstStyle/>
                    <a:p>
                      <a:pPr algn="l" fontAlgn="b"/>
                      <a:r>
                        <a:rPr lang="en-US" sz="1000" b="0" i="0" u="none" strike="noStrike">
                          <a:solidFill>
                            <a:srgbClr val="000000"/>
                          </a:solidFill>
                          <a:effectLst/>
                          <a:latin typeface="+mn-lt"/>
                        </a:rPr>
                        <a:t> Talpa combines cutting-edge technology with data from libraries, publishers and readers to enable entirely new ways of searching—and find what you're looking for.</a:t>
                      </a:r>
                    </a:p>
                  </a:txBody>
                  <a:tcPr marL="9525" marR="9525" marT="9525" marB="0" anchor="b"/>
                </a:tc>
                <a:extLst>
                  <a:ext uri="{0D108BD9-81ED-4DB2-BD59-A6C34878D82A}">
                    <a16:rowId xmlns:a16="http://schemas.microsoft.com/office/drawing/2014/main" val="4063286513"/>
                  </a:ext>
                </a:extLst>
              </a:tr>
              <a:tr h="54494">
                <a:tc>
                  <a:txBody>
                    <a:bodyPr/>
                    <a:lstStyle/>
                    <a:p>
                      <a:pPr algn="l" fontAlgn="b"/>
                      <a:r>
                        <a:rPr lang="en-US" sz="1050" u="none" strike="noStrike">
                          <a:effectLst/>
                          <a:latin typeface="+mn-lt"/>
                        </a:rPr>
                        <a:t>Tavily</a:t>
                      </a:r>
                      <a:endParaRPr lang="en-US" sz="1050" b="0" i="0" u="none" strike="noStrike">
                        <a:solidFill>
                          <a:srgbClr val="000000"/>
                        </a:solidFill>
                        <a:effectLst/>
                        <a:latin typeface="+mn-lt"/>
                      </a:endParaRPr>
                    </a:p>
                  </a:txBody>
                  <a:tcPr marL="2408" marR="2408" marT="2408" marB="0" anchor="b"/>
                </a:tc>
                <a:tc>
                  <a:txBody>
                    <a:bodyPr/>
                    <a:lstStyle/>
                    <a:p>
                      <a:pPr algn="l" fontAlgn="b"/>
                      <a:r>
                        <a:rPr lang="en-US" sz="1050" u="sng" strike="noStrike" dirty="0">
                          <a:effectLst/>
                          <a:latin typeface="+mn-lt"/>
                          <a:hlinkClick r:id="rId7"/>
                        </a:rPr>
                        <a:t>https://tavily.com/</a:t>
                      </a:r>
                      <a:endParaRPr lang="en-US" sz="1050" b="0" i="0" u="sng" strike="noStrike" dirty="0">
                        <a:solidFill>
                          <a:srgbClr val="467886"/>
                        </a:solidFill>
                        <a:effectLst/>
                        <a:latin typeface="+mn-lt"/>
                      </a:endParaRPr>
                    </a:p>
                  </a:txBody>
                  <a:tcPr marL="2408" marR="2408" marT="2408" marB="0" anchor="b"/>
                </a:tc>
                <a:tc>
                  <a:txBody>
                    <a:bodyPr/>
                    <a:lstStyle/>
                    <a:p>
                      <a:pPr algn="l" fontAlgn="b"/>
                      <a:r>
                        <a:rPr lang="en-US" sz="1000" b="0" i="0" u="none" strike="noStrike" dirty="0" err="1">
                          <a:solidFill>
                            <a:srgbClr val="000000"/>
                          </a:solidFill>
                          <a:effectLst/>
                          <a:latin typeface="+mn-lt"/>
                        </a:rPr>
                        <a:t>Tavily</a:t>
                      </a:r>
                      <a:r>
                        <a:rPr lang="en-US" sz="1000" b="0" i="0" u="none" strike="noStrike" dirty="0">
                          <a:solidFill>
                            <a:srgbClr val="000000"/>
                          </a:solidFill>
                          <a:effectLst/>
                          <a:latin typeface="+mn-lt"/>
                        </a:rPr>
                        <a:t> Search API is a search engine optimized for LLMs and RAG, aimed at efficient, quick, and persistent search results</a:t>
                      </a:r>
                    </a:p>
                  </a:txBody>
                  <a:tcPr marL="9525" marR="9525" marT="9525" marB="0" anchor="b"/>
                </a:tc>
                <a:extLst>
                  <a:ext uri="{0D108BD9-81ED-4DB2-BD59-A6C34878D82A}">
                    <a16:rowId xmlns:a16="http://schemas.microsoft.com/office/drawing/2014/main" val="2750317173"/>
                  </a:ext>
                </a:extLst>
              </a:tr>
              <a:tr h="54494">
                <a:tc>
                  <a:txBody>
                    <a:bodyPr/>
                    <a:lstStyle/>
                    <a:p>
                      <a:pPr algn="l" fontAlgn="b"/>
                      <a:r>
                        <a:rPr lang="en-US" sz="1050" u="none" strike="noStrike" dirty="0" err="1">
                          <a:effectLst/>
                          <a:latin typeface="+mn-lt"/>
                        </a:rPr>
                        <a:t>Teachermatic</a:t>
                      </a:r>
                      <a:endParaRPr lang="en-US" sz="1050" b="0" i="0" u="none" strike="noStrike" dirty="0">
                        <a:solidFill>
                          <a:srgbClr val="000000"/>
                        </a:solidFill>
                        <a:effectLst/>
                        <a:latin typeface="+mn-lt"/>
                      </a:endParaRPr>
                    </a:p>
                  </a:txBody>
                  <a:tcPr marL="2408" marR="2408" marT="2408" marB="0" anchor="b"/>
                </a:tc>
                <a:tc>
                  <a:txBody>
                    <a:bodyPr/>
                    <a:lstStyle/>
                    <a:p>
                      <a:pPr algn="l" fontAlgn="b"/>
                      <a:r>
                        <a:rPr lang="en-US" sz="1050" u="sng" strike="noStrike">
                          <a:effectLst/>
                          <a:latin typeface="+mn-lt"/>
                          <a:hlinkClick r:id="rId8"/>
                        </a:rPr>
                        <a:t>https://teachermatic.com/</a:t>
                      </a:r>
                      <a:endParaRPr lang="en-US" sz="1050" b="0" i="0" u="sng" strike="noStrike">
                        <a:solidFill>
                          <a:srgbClr val="467886"/>
                        </a:solidFill>
                        <a:effectLst/>
                        <a:latin typeface="+mn-lt"/>
                      </a:endParaRPr>
                    </a:p>
                  </a:txBody>
                  <a:tcPr marL="2408" marR="2408" marT="2408" marB="0" anchor="b"/>
                </a:tc>
                <a:tc>
                  <a:txBody>
                    <a:bodyPr/>
                    <a:lstStyle/>
                    <a:p>
                      <a:pPr algn="l" fontAlgn="b"/>
                      <a:r>
                        <a:rPr lang="en-US" sz="1000" b="0" i="0" u="none" strike="noStrike" dirty="0">
                          <a:solidFill>
                            <a:srgbClr val="000000"/>
                          </a:solidFill>
                          <a:effectLst/>
                          <a:latin typeface="+mn-lt"/>
                        </a:rPr>
                        <a:t>A comprehensive set of tools that includes a wide range of AI generators that create a variety of essential materials for teachers. From lesson plans and quizzes to learning activities, schemes of work and plenaries'</a:t>
                      </a:r>
                    </a:p>
                  </a:txBody>
                  <a:tcPr marL="9525" marR="9525" marT="9525" marB="0" anchor="b"/>
                </a:tc>
                <a:extLst>
                  <a:ext uri="{0D108BD9-81ED-4DB2-BD59-A6C34878D82A}">
                    <a16:rowId xmlns:a16="http://schemas.microsoft.com/office/drawing/2014/main" val="715894247"/>
                  </a:ext>
                </a:extLst>
              </a:tr>
              <a:tr h="301641">
                <a:tc>
                  <a:txBody>
                    <a:bodyPr/>
                    <a:lstStyle/>
                    <a:p>
                      <a:pPr algn="l" fontAlgn="b"/>
                      <a:r>
                        <a:rPr lang="en-US" sz="1100" b="0" i="0" u="none" strike="noStrike" dirty="0">
                          <a:solidFill>
                            <a:srgbClr val="000000"/>
                          </a:solidFill>
                          <a:effectLst/>
                          <a:latin typeface="Aptos Narrow" panose="020B0004020202020204" pitchFamily="34" charset="0"/>
                        </a:rPr>
                        <a:t>Web of Science Research Assistant</a:t>
                      </a:r>
                    </a:p>
                  </a:txBody>
                  <a:tcPr marL="9525" marR="9525" marT="9525" marB="0" anchor="b"/>
                </a:tc>
                <a:tc>
                  <a:txBody>
                    <a:bodyPr/>
                    <a:lstStyle/>
                    <a:p>
                      <a:pPr algn="l" fontAlgn="b"/>
                      <a:r>
                        <a:rPr lang="en-US" sz="1100" b="0" i="0" u="sng" strike="noStrike" dirty="0">
                          <a:solidFill>
                            <a:srgbClr val="467886"/>
                          </a:solidFill>
                          <a:effectLst/>
                          <a:latin typeface="Aptos Narrow" panose="020B0004020202020204" pitchFamily="34" charset="0"/>
                          <a:hlinkClick r:id="rId9"/>
                        </a:rPr>
                        <a:t>https://clarivate.com/products/scientific-and-academic-research/research-discovery-and-workflow-solutions/webofscience-platform/research-assistant/</a:t>
                      </a:r>
                      <a:endParaRPr lang="en-US" sz="1100" b="0" i="0" u="sng" strike="noStrike" dirty="0">
                        <a:solidFill>
                          <a:srgbClr val="467886"/>
                        </a:solidFill>
                        <a:effectLst/>
                        <a:latin typeface="Aptos Narrow" panose="020B0004020202020204" pitchFamily="34" charset="0"/>
                      </a:endParaRPr>
                    </a:p>
                  </a:txBody>
                  <a:tcPr marL="9525" marR="9525" marT="9525" marB="0" anchor="b"/>
                </a:tc>
                <a:tc>
                  <a:txBody>
                    <a:bodyPr/>
                    <a:lstStyle/>
                    <a:p>
                      <a:pPr algn="l" fontAlgn="b"/>
                      <a:r>
                        <a:rPr lang="en-US" sz="1100" b="0" i="0" u="none" strike="noStrike">
                          <a:solidFill>
                            <a:srgbClr val="000000"/>
                          </a:solidFill>
                          <a:effectLst/>
                          <a:latin typeface="Aptos Narrow" panose="020B0004020202020204" pitchFamily="34" charset="0"/>
                        </a:rPr>
                        <a:t>A generative-AI-powered tool that helps you quickly find the right content and easily navigate complex research tasks.</a:t>
                      </a:r>
                    </a:p>
                  </a:txBody>
                  <a:tcPr marL="9525" marR="9525" marT="9525" marB="0" anchor="b"/>
                </a:tc>
                <a:extLst>
                  <a:ext uri="{0D108BD9-81ED-4DB2-BD59-A6C34878D82A}">
                    <a16:rowId xmlns:a16="http://schemas.microsoft.com/office/drawing/2014/main" val="3493704363"/>
                  </a:ext>
                </a:extLst>
              </a:tr>
              <a:tr h="347633">
                <a:tc>
                  <a:txBody>
                    <a:bodyPr/>
                    <a:lstStyle/>
                    <a:p>
                      <a:pPr algn="l" fontAlgn="b"/>
                      <a:r>
                        <a:rPr lang="en-US" sz="1100" b="0" i="0" u="none" strike="noStrike">
                          <a:solidFill>
                            <a:srgbClr val="000000"/>
                          </a:solidFill>
                          <a:effectLst/>
                          <a:latin typeface="Aptos Narrow" panose="020B0004020202020204" pitchFamily="34" charset="0"/>
                        </a:rPr>
                        <a:t>Wolfrom Problem Generator</a:t>
                      </a:r>
                    </a:p>
                  </a:txBody>
                  <a:tcPr marL="9525" marR="9525" marT="9525" marB="0" anchor="b"/>
                </a:tc>
                <a:tc>
                  <a:txBody>
                    <a:bodyPr/>
                    <a:lstStyle/>
                    <a:p>
                      <a:pPr algn="l" fontAlgn="b"/>
                      <a:r>
                        <a:rPr lang="en-US" sz="1100" b="0" i="0" u="sng" strike="noStrike">
                          <a:solidFill>
                            <a:srgbClr val="467886"/>
                          </a:solidFill>
                          <a:effectLst/>
                          <a:latin typeface="Aptos Narrow" panose="020B0004020202020204" pitchFamily="34" charset="0"/>
                          <a:hlinkClick r:id="rId10"/>
                        </a:rPr>
                        <a:t>https://www.wolframalpha.com/problem-generator/</a:t>
                      </a:r>
                      <a:endParaRPr lang="en-US" sz="1100" b="0" i="0" u="sng" strike="noStrike">
                        <a:solidFill>
                          <a:srgbClr val="467886"/>
                        </a:solidFill>
                        <a:effectLst/>
                        <a:latin typeface="Aptos Narrow" panose="020B0004020202020204" pitchFamily="34" charset="0"/>
                      </a:endParaRPr>
                    </a:p>
                  </a:txBody>
                  <a:tcPr marL="9525" marR="9525" marT="9525" marB="0" anchor="b"/>
                </a:tc>
                <a:tc>
                  <a:txBody>
                    <a:bodyPr/>
                    <a:lstStyle/>
                    <a:p>
                      <a:pPr algn="l" fontAlgn="b"/>
                      <a:r>
                        <a:rPr lang="en-US" sz="1100" b="0" i="0" u="none" strike="noStrike">
                          <a:solidFill>
                            <a:srgbClr val="000000"/>
                          </a:solidFill>
                          <a:effectLst/>
                          <a:latin typeface="Aptos Narrow" panose="020B0004020202020204" pitchFamily="34" charset="0"/>
                        </a:rPr>
                        <a:t>Unlimited AI-generated practice problems and answers</a:t>
                      </a:r>
                    </a:p>
                  </a:txBody>
                  <a:tcPr marL="9525" marR="9525" marT="9525" marB="0" anchor="b"/>
                </a:tc>
                <a:extLst>
                  <a:ext uri="{0D108BD9-81ED-4DB2-BD59-A6C34878D82A}">
                    <a16:rowId xmlns:a16="http://schemas.microsoft.com/office/drawing/2014/main" val="3609079456"/>
                  </a:ext>
                </a:extLst>
              </a:tr>
              <a:tr h="347633">
                <a:tc>
                  <a:txBody>
                    <a:bodyPr/>
                    <a:lstStyle/>
                    <a:p>
                      <a:pPr algn="l" fontAlgn="b"/>
                      <a:r>
                        <a:rPr lang="en-US" sz="1100" b="0" i="0" u="none" strike="noStrike">
                          <a:solidFill>
                            <a:srgbClr val="000000"/>
                          </a:solidFill>
                          <a:effectLst/>
                          <a:latin typeface="Aptos Narrow" panose="020B0004020202020204" pitchFamily="34" charset="0"/>
                        </a:rPr>
                        <a:t>WordTune</a:t>
                      </a:r>
                    </a:p>
                  </a:txBody>
                  <a:tcPr marL="9525" marR="9525" marT="9525" marB="0" anchor="b"/>
                </a:tc>
                <a:tc>
                  <a:txBody>
                    <a:bodyPr/>
                    <a:lstStyle/>
                    <a:p>
                      <a:pPr algn="l" fontAlgn="b"/>
                      <a:r>
                        <a:rPr lang="en-US" sz="1100" b="0" i="0" u="sng" strike="noStrike">
                          <a:solidFill>
                            <a:srgbClr val="467886"/>
                          </a:solidFill>
                          <a:effectLst/>
                          <a:latin typeface="Aptos Narrow" panose="020B0004020202020204" pitchFamily="34" charset="0"/>
                          <a:hlinkClick r:id="rId11"/>
                        </a:rPr>
                        <a:t>https://www.wordtune.com/</a:t>
                      </a:r>
                      <a:endParaRPr lang="en-US" sz="1100" b="0" i="0" u="sng" strike="noStrike">
                        <a:solidFill>
                          <a:srgbClr val="467886"/>
                        </a:solidFill>
                        <a:effectLst/>
                        <a:latin typeface="Aptos Narrow" panose="020B0004020202020204" pitchFamily="34" charset="0"/>
                      </a:endParaRPr>
                    </a:p>
                  </a:txBody>
                  <a:tcPr marL="9525" marR="9525" marT="9525" marB="0" anchor="b"/>
                </a:tc>
                <a:tc>
                  <a:txBody>
                    <a:bodyPr/>
                    <a:lstStyle/>
                    <a:p>
                      <a:pPr algn="l" fontAlgn="b"/>
                      <a:r>
                        <a:rPr lang="en-US" sz="1100" b="0" i="0" u="none" strike="noStrike">
                          <a:solidFill>
                            <a:srgbClr val="000000"/>
                          </a:solidFill>
                          <a:effectLst/>
                          <a:latin typeface="Aptos Narrow" panose="020B0004020202020204" pitchFamily="34" charset="0"/>
                        </a:rPr>
                        <a:t>Reach Your Professional Potential</a:t>
                      </a:r>
                    </a:p>
                  </a:txBody>
                  <a:tcPr marL="9525" marR="9525" marT="9525" marB="0" anchor="b"/>
                </a:tc>
                <a:extLst>
                  <a:ext uri="{0D108BD9-81ED-4DB2-BD59-A6C34878D82A}">
                    <a16:rowId xmlns:a16="http://schemas.microsoft.com/office/drawing/2014/main" val="1970960048"/>
                  </a:ext>
                </a:extLst>
              </a:tr>
              <a:tr h="347633">
                <a:tc>
                  <a:txBody>
                    <a:bodyPr/>
                    <a:lstStyle/>
                    <a:p>
                      <a:pPr algn="l" fontAlgn="b"/>
                      <a:r>
                        <a:rPr lang="en-US" sz="1100" b="0" i="0" u="none" strike="noStrike">
                          <a:solidFill>
                            <a:srgbClr val="000000"/>
                          </a:solidFill>
                          <a:effectLst/>
                          <a:latin typeface="Aptos Narrow" panose="020B0004020202020204" pitchFamily="34" charset="0"/>
                        </a:rPr>
                        <a:t>Wordvice</a:t>
                      </a:r>
                    </a:p>
                  </a:txBody>
                  <a:tcPr marL="9525" marR="9525" marT="9525" marB="0" anchor="b"/>
                </a:tc>
                <a:tc>
                  <a:txBody>
                    <a:bodyPr/>
                    <a:lstStyle/>
                    <a:p>
                      <a:pPr algn="l" fontAlgn="b"/>
                      <a:r>
                        <a:rPr lang="en-US" sz="1100" b="0" i="0" u="sng" strike="noStrike">
                          <a:solidFill>
                            <a:srgbClr val="467886"/>
                          </a:solidFill>
                          <a:effectLst/>
                          <a:latin typeface="Aptos Narrow" panose="020B0004020202020204" pitchFamily="34" charset="0"/>
                          <a:hlinkClick r:id="rId12"/>
                        </a:rPr>
                        <a:t>https://wordvice.ai/</a:t>
                      </a:r>
                      <a:endParaRPr lang="en-US" sz="1100" b="0" i="0" u="sng" strike="noStrike">
                        <a:solidFill>
                          <a:srgbClr val="467886"/>
                        </a:solidFill>
                        <a:effectLst/>
                        <a:latin typeface="Aptos Narrow" panose="020B0004020202020204" pitchFamily="34" charset="0"/>
                      </a:endParaRPr>
                    </a:p>
                  </a:txBody>
                  <a:tcPr marL="9525" marR="9525" marT="9525" marB="0" anchor="b"/>
                </a:tc>
                <a:tc>
                  <a:txBody>
                    <a:bodyPr/>
                    <a:lstStyle/>
                    <a:p>
                      <a:pPr algn="l" fontAlgn="b"/>
                      <a:r>
                        <a:rPr lang="en-US" sz="1100" b="0" i="0" u="none" strike="noStrike">
                          <a:solidFill>
                            <a:srgbClr val="000000"/>
                          </a:solidFill>
                          <a:effectLst/>
                          <a:latin typeface="Aptos Narrow" panose="020B0004020202020204" pitchFamily="34" charset="0"/>
                        </a:rPr>
                        <a:t>Get writing assistance now.</a:t>
                      </a:r>
                    </a:p>
                  </a:txBody>
                  <a:tcPr marL="9525" marR="9525" marT="9525" marB="0" anchor="b"/>
                </a:tc>
                <a:extLst>
                  <a:ext uri="{0D108BD9-81ED-4DB2-BD59-A6C34878D82A}">
                    <a16:rowId xmlns:a16="http://schemas.microsoft.com/office/drawing/2014/main" val="1543371082"/>
                  </a:ext>
                </a:extLst>
              </a:tr>
              <a:tr h="347633">
                <a:tc>
                  <a:txBody>
                    <a:bodyPr/>
                    <a:lstStyle/>
                    <a:p>
                      <a:pPr algn="l" fontAlgn="b"/>
                      <a:r>
                        <a:rPr lang="en-US" sz="1100" b="0" i="0" u="none" strike="noStrike">
                          <a:solidFill>
                            <a:srgbClr val="000000"/>
                          </a:solidFill>
                          <a:effectLst/>
                          <a:latin typeface="Aptos Narrow" panose="020B0004020202020204" pitchFamily="34" charset="0"/>
                        </a:rPr>
                        <a:t>Writeful Academizer</a:t>
                      </a:r>
                    </a:p>
                  </a:txBody>
                  <a:tcPr marL="9525" marR="9525" marT="9525" marB="0" anchor="b"/>
                </a:tc>
                <a:tc>
                  <a:txBody>
                    <a:bodyPr/>
                    <a:lstStyle/>
                    <a:p>
                      <a:pPr algn="l" fontAlgn="b"/>
                      <a:r>
                        <a:rPr lang="en-US" sz="1100" b="0" i="0" u="sng" strike="noStrike">
                          <a:solidFill>
                            <a:srgbClr val="467886"/>
                          </a:solidFill>
                          <a:effectLst/>
                          <a:latin typeface="Aptos Narrow" panose="020B0004020202020204" pitchFamily="34" charset="0"/>
                          <a:hlinkClick r:id="rId13"/>
                        </a:rPr>
                        <a:t>https://x.writefull.com/academizer</a:t>
                      </a:r>
                      <a:endParaRPr lang="en-US" sz="1100" b="0" i="0" u="sng" strike="noStrike">
                        <a:solidFill>
                          <a:srgbClr val="467886"/>
                        </a:solidFill>
                        <a:effectLst/>
                        <a:latin typeface="Aptos Narrow" panose="020B0004020202020204" pitchFamily="34" charset="0"/>
                      </a:endParaRPr>
                    </a:p>
                  </a:txBody>
                  <a:tcPr marL="9525" marR="9525" marT="9525" marB="0" anchor="b"/>
                </a:tc>
                <a:tc>
                  <a:txBody>
                    <a:bodyPr/>
                    <a:lstStyle/>
                    <a:p>
                      <a:pPr algn="l" fontAlgn="b"/>
                      <a:r>
                        <a:rPr lang="en-US" sz="1100" b="0" i="0" u="none" strike="noStrike">
                          <a:solidFill>
                            <a:srgbClr val="000000"/>
                          </a:solidFill>
                          <a:effectLst/>
                          <a:latin typeface="Aptos Narrow" panose="020B0004020202020204" pitchFamily="34" charset="0"/>
                        </a:rPr>
                        <a:t>Writefull's Academizer makes your informal sentence appropriate for an academic text.</a:t>
                      </a:r>
                    </a:p>
                  </a:txBody>
                  <a:tcPr marL="9525" marR="9525" marT="9525" marB="0" anchor="b"/>
                </a:tc>
                <a:extLst>
                  <a:ext uri="{0D108BD9-81ED-4DB2-BD59-A6C34878D82A}">
                    <a16:rowId xmlns:a16="http://schemas.microsoft.com/office/drawing/2014/main" val="1101120327"/>
                  </a:ext>
                </a:extLst>
              </a:tr>
              <a:tr h="347633">
                <a:tc>
                  <a:txBody>
                    <a:bodyPr/>
                    <a:lstStyle/>
                    <a:p>
                      <a:pPr algn="l" fontAlgn="b"/>
                      <a:r>
                        <a:rPr lang="en-US" sz="1100" b="0" i="0" u="none" strike="noStrike">
                          <a:solidFill>
                            <a:srgbClr val="000000"/>
                          </a:solidFill>
                          <a:effectLst/>
                          <a:latin typeface="Aptos Narrow" panose="020B0004020202020204" pitchFamily="34" charset="0"/>
                        </a:rPr>
                        <a:t>Yomu</a:t>
                      </a:r>
                    </a:p>
                  </a:txBody>
                  <a:tcPr marL="9525" marR="9525" marT="9525" marB="0" anchor="b"/>
                </a:tc>
                <a:tc>
                  <a:txBody>
                    <a:bodyPr/>
                    <a:lstStyle/>
                    <a:p>
                      <a:pPr algn="l" fontAlgn="b"/>
                      <a:r>
                        <a:rPr lang="en-US" sz="1100" b="0" i="0" u="sng" strike="noStrike">
                          <a:solidFill>
                            <a:srgbClr val="467886"/>
                          </a:solidFill>
                          <a:effectLst/>
                          <a:latin typeface="Aptos Narrow" panose="020B0004020202020204" pitchFamily="34" charset="0"/>
                          <a:hlinkClick r:id="rId14"/>
                        </a:rPr>
                        <a:t>https://www.yomu.ai/</a:t>
                      </a:r>
                      <a:endParaRPr lang="en-US" sz="1100" b="0" i="0" u="sng" strike="noStrike">
                        <a:solidFill>
                          <a:srgbClr val="467886"/>
                        </a:solidFill>
                        <a:effectLst/>
                        <a:latin typeface="Aptos Narrow" panose="020B0004020202020204" pitchFamily="34" charset="0"/>
                      </a:endParaRPr>
                    </a:p>
                  </a:txBody>
                  <a:tcPr marL="9525" marR="9525" marT="9525" marB="0" anchor="b"/>
                </a:tc>
                <a:tc>
                  <a:txBody>
                    <a:bodyPr/>
                    <a:lstStyle/>
                    <a:p>
                      <a:pPr algn="l" fontAlgn="b"/>
                      <a:r>
                        <a:rPr lang="en-US" sz="1100" b="0" i="0" u="none" strike="noStrike" dirty="0">
                          <a:solidFill>
                            <a:srgbClr val="000000"/>
                          </a:solidFill>
                          <a:effectLst/>
                          <a:latin typeface="Aptos Narrow" panose="020B0004020202020204" pitchFamily="34" charset="0"/>
                        </a:rPr>
                        <a:t>Write better with </a:t>
                      </a:r>
                      <a:r>
                        <a:rPr lang="en-US" sz="1100" b="0" i="0" u="none" strike="noStrike" dirty="0" err="1">
                          <a:solidFill>
                            <a:srgbClr val="000000"/>
                          </a:solidFill>
                          <a:effectLst/>
                          <a:latin typeface="Aptos Narrow" panose="020B0004020202020204" pitchFamily="34" charset="0"/>
                        </a:rPr>
                        <a:t>Yomu</a:t>
                      </a:r>
                      <a:r>
                        <a:rPr lang="en-US" sz="1100" b="0" i="0" u="none" strike="noStrike" dirty="0">
                          <a:solidFill>
                            <a:srgbClr val="000000"/>
                          </a:solidFill>
                          <a:effectLst/>
                          <a:latin typeface="Aptos Narrow" panose="020B0004020202020204" pitchFamily="34" charset="0"/>
                        </a:rPr>
                        <a:t> and simplify your academic life.</a:t>
                      </a:r>
                    </a:p>
                  </a:txBody>
                  <a:tcPr marL="9525" marR="9525" marT="9525" marB="0" anchor="b"/>
                </a:tc>
                <a:extLst>
                  <a:ext uri="{0D108BD9-81ED-4DB2-BD59-A6C34878D82A}">
                    <a16:rowId xmlns:a16="http://schemas.microsoft.com/office/drawing/2014/main" val="332411007"/>
                  </a:ext>
                </a:extLst>
              </a:tr>
            </a:tbl>
          </a:graphicData>
        </a:graphic>
      </p:graphicFrame>
    </p:spTree>
    <p:extLst>
      <p:ext uri="{BB962C8B-B14F-4D97-AF65-F5344CB8AC3E}">
        <p14:creationId xmlns:p14="http://schemas.microsoft.com/office/powerpoint/2010/main" val="3073774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r>
              <a:rPr lang="en-US" dirty="0"/>
              <a:t>Challenges for Autonomous System</a:t>
            </a:r>
          </a:p>
        </p:txBody>
      </p:sp>
      <p:pic>
        <p:nvPicPr>
          <p:cNvPr id="1026" name="Picture 2">
            <a:extLst>
              <a:ext uri="{FF2B5EF4-FFF2-40B4-BE49-F238E27FC236}">
                <a16:creationId xmlns:a16="http://schemas.microsoft.com/office/drawing/2014/main" id="{C4BC5B07-76F9-6C00-6498-9C69B50FAE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3534" y="1354825"/>
            <a:ext cx="5188539" cy="497289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031606D-EB0A-7ECB-2E07-1516D258F8E7}"/>
              </a:ext>
            </a:extLst>
          </p:cNvPr>
          <p:cNvSpPr txBox="1"/>
          <p:nvPr/>
        </p:nvSpPr>
        <p:spPr>
          <a:xfrm>
            <a:off x="8634335" y="893071"/>
            <a:ext cx="3337810" cy="461665"/>
          </a:xfrm>
          <a:prstGeom prst="rect">
            <a:avLst/>
          </a:prstGeom>
          <a:noFill/>
        </p:spPr>
        <p:txBody>
          <a:bodyPr wrap="square" rtlCol="0">
            <a:spAutoFit/>
          </a:bodyPr>
          <a:lstStyle/>
          <a:p>
            <a:r>
              <a:rPr lang="en-US" sz="1200" dirty="0">
                <a:hlinkClick r:id="rId4"/>
              </a:rPr>
              <a:t>https://www.themanufacturer.com/articles/challenges-development-autonomous-systems/</a:t>
            </a:r>
            <a:r>
              <a:rPr lang="en-US" sz="1200" dirty="0"/>
              <a:t> </a:t>
            </a:r>
          </a:p>
        </p:txBody>
      </p:sp>
      <p:sp>
        <p:nvSpPr>
          <p:cNvPr id="7" name="TextBox 6">
            <a:extLst>
              <a:ext uri="{FF2B5EF4-FFF2-40B4-BE49-F238E27FC236}">
                <a16:creationId xmlns:a16="http://schemas.microsoft.com/office/drawing/2014/main" id="{D6466BEB-4F57-60DA-B3F3-733DA55B9580}"/>
              </a:ext>
            </a:extLst>
          </p:cNvPr>
          <p:cNvSpPr txBox="1"/>
          <p:nvPr/>
        </p:nvSpPr>
        <p:spPr>
          <a:xfrm>
            <a:off x="340508" y="1102061"/>
            <a:ext cx="6205197" cy="5755422"/>
          </a:xfrm>
          <a:prstGeom prst="rect">
            <a:avLst/>
          </a:prstGeom>
          <a:noFill/>
        </p:spPr>
        <p:txBody>
          <a:bodyPr wrap="square" rtlCol="0">
            <a:spAutoFit/>
          </a:bodyPr>
          <a:lstStyle/>
          <a:p>
            <a:pPr marL="228611" indent="-228611">
              <a:buFont typeface="Arial" panose="020B0604020202020204" pitchFamily="34" charset="0"/>
              <a:buChar char="•"/>
            </a:pPr>
            <a:r>
              <a:rPr lang="en-US" sz="1600" b="1" dirty="0">
                <a:solidFill>
                  <a:srgbClr val="000000"/>
                </a:solidFill>
              </a:rPr>
              <a:t>Technical</a:t>
            </a:r>
            <a:r>
              <a:rPr lang="en-US" sz="1600" dirty="0">
                <a:solidFill>
                  <a:srgbClr val="000000"/>
                </a:solidFill>
              </a:rPr>
              <a:t> – new validation and verification methods are required alongside simulation and real-world trials to be able to assure the safety and certainty of a system’s capabilities.</a:t>
            </a:r>
          </a:p>
          <a:p>
            <a:pPr marL="228611" indent="-228611">
              <a:buFont typeface="Arial" panose="020B0604020202020204" pitchFamily="34" charset="0"/>
              <a:buChar char="•"/>
            </a:pPr>
            <a:r>
              <a:rPr lang="en-US" sz="1600" b="1" dirty="0">
                <a:solidFill>
                  <a:srgbClr val="000000"/>
                </a:solidFill>
              </a:rPr>
              <a:t>Professional responsibility</a:t>
            </a:r>
            <a:r>
              <a:rPr lang="en-US" sz="1600" dirty="0">
                <a:solidFill>
                  <a:srgbClr val="000000"/>
                </a:solidFill>
              </a:rPr>
              <a:t> –the right standards and codes of practice are needed to drive culture change in light of new challenges posed by autonomous systems, and these must evolve as best practice emerges.</a:t>
            </a:r>
          </a:p>
          <a:p>
            <a:pPr marL="228611" indent="-228611">
              <a:buFont typeface="Arial" panose="020B0604020202020204" pitchFamily="34" charset="0"/>
              <a:buChar char="•"/>
            </a:pPr>
            <a:r>
              <a:rPr lang="en-US" sz="1600" b="1" dirty="0">
                <a:solidFill>
                  <a:srgbClr val="000000"/>
                </a:solidFill>
              </a:rPr>
              <a:t>Regulation</a:t>
            </a:r>
            <a:r>
              <a:rPr lang="en-US" sz="1600" dirty="0">
                <a:solidFill>
                  <a:srgbClr val="000000"/>
                </a:solidFill>
              </a:rPr>
              <a:t> – where regulation is required to enforce standards should be carefully considered. A leading, agile and responsive UK regulatory system that can connect across the regulators of many sectors is required as autonomous systems become more widespread.</a:t>
            </a:r>
          </a:p>
          <a:p>
            <a:pPr marL="228611" indent="-228611">
              <a:buFont typeface="Arial" panose="020B0604020202020204" pitchFamily="34" charset="0"/>
              <a:buChar char="•"/>
            </a:pPr>
            <a:r>
              <a:rPr lang="en-US" sz="1600" b="1" dirty="0">
                <a:solidFill>
                  <a:srgbClr val="000000"/>
                </a:solidFill>
              </a:rPr>
              <a:t>Oversight</a:t>
            </a:r>
            <a:r>
              <a:rPr lang="en-US" sz="1600" dirty="0">
                <a:solidFill>
                  <a:srgbClr val="000000"/>
                </a:solidFill>
              </a:rPr>
              <a:t> – as autonomous systems are deployed in increasingly large and more complex environments there will be liability and authority issues. There needs to be governance in place to judge if the uncertainty and risk a system creates justifies the benefits it brings.</a:t>
            </a:r>
          </a:p>
          <a:p>
            <a:pPr marL="228611" indent="-228611">
              <a:buFont typeface="Arial" panose="020B0604020202020204" pitchFamily="34" charset="0"/>
              <a:buChar char="•"/>
            </a:pPr>
            <a:r>
              <a:rPr lang="en-US" sz="1600" b="1" dirty="0">
                <a:solidFill>
                  <a:srgbClr val="000000"/>
                </a:solidFill>
              </a:rPr>
              <a:t>Public acceptance </a:t>
            </a:r>
            <a:r>
              <a:rPr lang="en-US" sz="1600" dirty="0">
                <a:solidFill>
                  <a:srgbClr val="000000"/>
                </a:solidFill>
              </a:rPr>
              <a:t>–There should be greater public involvement before new autonomous systems are deployed, to build trust between individuals and the service providers.</a:t>
            </a:r>
          </a:p>
          <a:p>
            <a:pPr marL="228611" indent="-228611">
              <a:buFont typeface="Arial" panose="020B0604020202020204" pitchFamily="34" charset="0"/>
              <a:buChar char="•"/>
            </a:pPr>
            <a:r>
              <a:rPr lang="en-US" sz="1600" b="1" dirty="0">
                <a:solidFill>
                  <a:srgbClr val="000000"/>
                </a:solidFill>
              </a:rPr>
              <a:t>Ethics</a:t>
            </a:r>
            <a:r>
              <a:rPr lang="en-US" sz="1600" dirty="0">
                <a:solidFill>
                  <a:srgbClr val="000000"/>
                </a:solidFill>
              </a:rPr>
              <a:t> – There must be mechanisms in the design process that enable collective, re­flective, transparent decision-making to resolve uncertainty, address the lack of human oversight and inform how autonomous systems are deployed.</a:t>
            </a:r>
          </a:p>
          <a:p>
            <a:pPr marL="228611" indent="-228611">
              <a:buFont typeface="Arial" panose="020B0604020202020204" pitchFamily="34" charset="0"/>
              <a:buChar char="•"/>
            </a:pPr>
            <a:endParaRPr lang="en-US" sz="1600" dirty="0"/>
          </a:p>
        </p:txBody>
      </p:sp>
    </p:spTree>
    <p:extLst>
      <p:ext uri="{BB962C8B-B14F-4D97-AF65-F5344CB8AC3E}">
        <p14:creationId xmlns:p14="http://schemas.microsoft.com/office/powerpoint/2010/main" val="148605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pPr algn="l"/>
            <a:r>
              <a:rPr lang="en-US" sz="3200" b="1" dirty="0"/>
              <a:t>Testing Out JPL’s New Snake Robot</a:t>
            </a:r>
          </a:p>
        </p:txBody>
      </p:sp>
      <p:sp>
        <p:nvSpPr>
          <p:cNvPr id="4" name="TextBox 3">
            <a:extLst>
              <a:ext uri="{FF2B5EF4-FFF2-40B4-BE49-F238E27FC236}">
                <a16:creationId xmlns:a16="http://schemas.microsoft.com/office/drawing/2014/main" id="{BE2C4139-A351-45C9-37BD-BDE6096C9EE7}"/>
              </a:ext>
            </a:extLst>
          </p:cNvPr>
          <p:cNvSpPr txBox="1"/>
          <p:nvPr/>
        </p:nvSpPr>
        <p:spPr>
          <a:xfrm>
            <a:off x="3557666" y="5359465"/>
            <a:ext cx="6096000" cy="379656"/>
          </a:xfrm>
          <a:prstGeom prst="rect">
            <a:avLst/>
          </a:prstGeom>
          <a:noFill/>
        </p:spPr>
        <p:txBody>
          <a:bodyPr wrap="square">
            <a:spAutoFit/>
          </a:bodyPr>
          <a:lstStyle/>
          <a:p>
            <a:r>
              <a:rPr lang="en-US" sz="1867" dirty="0">
                <a:hlinkClick r:id="rId3"/>
              </a:rPr>
              <a:t>https://www.youtube.com/watch?v=ifCIDT4X9AM</a:t>
            </a:r>
            <a:r>
              <a:rPr lang="en-US" sz="1867" dirty="0"/>
              <a:t> </a:t>
            </a:r>
          </a:p>
        </p:txBody>
      </p:sp>
      <p:pic>
        <p:nvPicPr>
          <p:cNvPr id="3" name="Picture 2">
            <a:extLst>
              <a:ext uri="{FF2B5EF4-FFF2-40B4-BE49-F238E27FC236}">
                <a16:creationId xmlns:a16="http://schemas.microsoft.com/office/drawing/2014/main" id="{CEAAED46-26EE-BAB3-D947-08E4EEF09298}"/>
              </a:ext>
            </a:extLst>
          </p:cNvPr>
          <p:cNvPicPr>
            <a:picLocks noChangeAspect="1"/>
          </p:cNvPicPr>
          <p:nvPr/>
        </p:nvPicPr>
        <p:blipFill>
          <a:blip r:embed="rId4"/>
          <a:stretch>
            <a:fillRect/>
          </a:stretch>
        </p:blipFill>
        <p:spPr>
          <a:xfrm>
            <a:off x="2686987" y="893071"/>
            <a:ext cx="6818026" cy="4371081"/>
          </a:xfrm>
          <a:prstGeom prst="rect">
            <a:avLst/>
          </a:prstGeom>
        </p:spPr>
      </p:pic>
    </p:spTree>
    <p:extLst>
      <p:ext uri="{BB962C8B-B14F-4D97-AF65-F5344CB8AC3E}">
        <p14:creationId xmlns:p14="http://schemas.microsoft.com/office/powerpoint/2010/main" val="870406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pPr algn="l"/>
            <a:r>
              <a:rPr lang="en-US" sz="3200" b="1" dirty="0"/>
              <a:t>Spot Levels Up | Boston Dynamics</a:t>
            </a:r>
            <a:endParaRPr lang="en-US" sz="3200" dirty="0"/>
          </a:p>
        </p:txBody>
      </p:sp>
      <p:sp>
        <p:nvSpPr>
          <p:cNvPr id="4" name="TextBox 3">
            <a:extLst>
              <a:ext uri="{FF2B5EF4-FFF2-40B4-BE49-F238E27FC236}">
                <a16:creationId xmlns:a16="http://schemas.microsoft.com/office/drawing/2014/main" id="{BE2C4139-A351-45C9-37BD-BDE6096C9EE7}"/>
              </a:ext>
            </a:extLst>
          </p:cNvPr>
          <p:cNvSpPr txBox="1"/>
          <p:nvPr/>
        </p:nvSpPr>
        <p:spPr>
          <a:xfrm>
            <a:off x="3537679" y="5478213"/>
            <a:ext cx="6096000" cy="379656"/>
          </a:xfrm>
          <a:prstGeom prst="rect">
            <a:avLst/>
          </a:prstGeom>
          <a:noFill/>
        </p:spPr>
        <p:txBody>
          <a:bodyPr wrap="square">
            <a:spAutoFit/>
          </a:bodyPr>
          <a:lstStyle/>
          <a:p>
            <a:r>
              <a:rPr lang="en-US" sz="1867" dirty="0">
                <a:hlinkClick r:id="rId3"/>
              </a:rPr>
              <a:t>https://www.youtube.com/watch?v=qgHeCfMa39E</a:t>
            </a:r>
            <a:r>
              <a:rPr lang="en-US" sz="1867" dirty="0"/>
              <a:t> </a:t>
            </a:r>
          </a:p>
        </p:txBody>
      </p:sp>
      <p:pic>
        <p:nvPicPr>
          <p:cNvPr id="5" name="Picture 4" descr="A yellow robot running on a metal surface&#10;&#10;Description automatically generated">
            <a:extLst>
              <a:ext uri="{FF2B5EF4-FFF2-40B4-BE49-F238E27FC236}">
                <a16:creationId xmlns:a16="http://schemas.microsoft.com/office/drawing/2014/main" id="{21C920DB-08EF-FAA2-1EA6-5E58F0E655BF}"/>
              </a:ext>
            </a:extLst>
          </p:cNvPr>
          <p:cNvPicPr>
            <a:picLocks noChangeAspect="1"/>
          </p:cNvPicPr>
          <p:nvPr/>
        </p:nvPicPr>
        <p:blipFill>
          <a:blip r:embed="rId4"/>
          <a:stretch>
            <a:fillRect/>
          </a:stretch>
        </p:blipFill>
        <p:spPr>
          <a:xfrm>
            <a:off x="2922046" y="1394157"/>
            <a:ext cx="6347909" cy="4069686"/>
          </a:xfrm>
          <a:prstGeom prst="rect">
            <a:avLst/>
          </a:prstGeom>
        </p:spPr>
      </p:pic>
    </p:spTree>
    <p:extLst>
      <p:ext uri="{BB962C8B-B14F-4D97-AF65-F5344CB8AC3E}">
        <p14:creationId xmlns:p14="http://schemas.microsoft.com/office/powerpoint/2010/main" val="22051988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pPr algn="l"/>
            <a:r>
              <a:rPr lang="en-US" sz="3200" b="1" dirty="0"/>
              <a:t>Beyond Driverless Trucks: Building Autonomous EV Systems</a:t>
            </a:r>
            <a:endParaRPr lang="en-US" sz="3200" dirty="0"/>
          </a:p>
        </p:txBody>
      </p:sp>
      <p:sp>
        <p:nvSpPr>
          <p:cNvPr id="4" name="TextBox 3">
            <a:extLst>
              <a:ext uri="{FF2B5EF4-FFF2-40B4-BE49-F238E27FC236}">
                <a16:creationId xmlns:a16="http://schemas.microsoft.com/office/drawing/2014/main" id="{BE2C4139-A351-45C9-37BD-BDE6096C9EE7}"/>
              </a:ext>
            </a:extLst>
          </p:cNvPr>
          <p:cNvSpPr txBox="1"/>
          <p:nvPr/>
        </p:nvSpPr>
        <p:spPr>
          <a:xfrm>
            <a:off x="3537679" y="5478213"/>
            <a:ext cx="6096000" cy="379656"/>
          </a:xfrm>
          <a:prstGeom prst="rect">
            <a:avLst/>
          </a:prstGeom>
          <a:noFill/>
        </p:spPr>
        <p:txBody>
          <a:bodyPr wrap="square">
            <a:spAutoFit/>
          </a:bodyPr>
          <a:lstStyle/>
          <a:p>
            <a:r>
              <a:rPr lang="en-US" sz="1867" dirty="0">
                <a:hlinkClick r:id="rId3"/>
              </a:rPr>
              <a:t>https://www.youtube.com/watch?v=j69mhky2S_4</a:t>
            </a:r>
            <a:r>
              <a:rPr lang="en-US" sz="1867" dirty="0"/>
              <a:t> </a:t>
            </a:r>
          </a:p>
        </p:txBody>
      </p:sp>
      <p:pic>
        <p:nvPicPr>
          <p:cNvPr id="6" name="Picture 5" descr="A large white and blue container&#10;&#10;Description automatically generated with medium confidence">
            <a:extLst>
              <a:ext uri="{FF2B5EF4-FFF2-40B4-BE49-F238E27FC236}">
                <a16:creationId xmlns:a16="http://schemas.microsoft.com/office/drawing/2014/main" id="{B3B49D44-48BC-7B5D-6D94-BE8F18F95B25}"/>
              </a:ext>
            </a:extLst>
          </p:cNvPr>
          <p:cNvPicPr>
            <a:picLocks noChangeAspect="1"/>
          </p:cNvPicPr>
          <p:nvPr/>
        </p:nvPicPr>
        <p:blipFill>
          <a:blip r:embed="rId4"/>
          <a:stretch>
            <a:fillRect/>
          </a:stretch>
        </p:blipFill>
        <p:spPr>
          <a:xfrm>
            <a:off x="2691984" y="1003305"/>
            <a:ext cx="6808033" cy="4364675"/>
          </a:xfrm>
          <a:prstGeom prst="rect">
            <a:avLst/>
          </a:prstGeom>
        </p:spPr>
      </p:pic>
    </p:spTree>
    <p:extLst>
      <p:ext uri="{BB962C8B-B14F-4D97-AF65-F5344CB8AC3E}">
        <p14:creationId xmlns:p14="http://schemas.microsoft.com/office/powerpoint/2010/main" val="950241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pPr algn="l"/>
            <a:r>
              <a:rPr lang="en-US" sz="2933" b="1" dirty="0"/>
              <a:t>How many robots does it take to run a grocery store?</a:t>
            </a:r>
            <a:br>
              <a:rPr lang="en-US" sz="2933" dirty="0"/>
            </a:br>
            <a:endParaRPr lang="en-US" sz="3200" dirty="0"/>
          </a:p>
        </p:txBody>
      </p:sp>
      <p:sp>
        <p:nvSpPr>
          <p:cNvPr id="4" name="TextBox 3">
            <a:extLst>
              <a:ext uri="{FF2B5EF4-FFF2-40B4-BE49-F238E27FC236}">
                <a16:creationId xmlns:a16="http://schemas.microsoft.com/office/drawing/2014/main" id="{BE2C4139-A351-45C9-37BD-BDE6096C9EE7}"/>
              </a:ext>
            </a:extLst>
          </p:cNvPr>
          <p:cNvSpPr txBox="1"/>
          <p:nvPr/>
        </p:nvSpPr>
        <p:spPr>
          <a:xfrm>
            <a:off x="3537679" y="5478213"/>
            <a:ext cx="6096000" cy="379656"/>
          </a:xfrm>
          <a:prstGeom prst="rect">
            <a:avLst/>
          </a:prstGeom>
          <a:noFill/>
        </p:spPr>
        <p:txBody>
          <a:bodyPr wrap="square">
            <a:spAutoFit/>
          </a:bodyPr>
          <a:lstStyle/>
          <a:p>
            <a:r>
              <a:rPr lang="en-US" sz="1867" dirty="0">
                <a:hlinkClick r:id="rId3"/>
              </a:rPr>
              <a:t>https://www.youtube.com/watch?v=ssZ_8cqfBlE</a:t>
            </a:r>
            <a:r>
              <a:rPr lang="en-US" sz="1867" dirty="0"/>
              <a:t> </a:t>
            </a:r>
          </a:p>
        </p:txBody>
      </p:sp>
      <p:pic>
        <p:nvPicPr>
          <p:cNvPr id="5" name="Picture 4" descr="A person in a yellow vest&#10;&#10;Description automatically generated">
            <a:extLst>
              <a:ext uri="{FF2B5EF4-FFF2-40B4-BE49-F238E27FC236}">
                <a16:creationId xmlns:a16="http://schemas.microsoft.com/office/drawing/2014/main" id="{47C9407F-6A80-F10A-750A-158F1CAD3913}"/>
              </a:ext>
            </a:extLst>
          </p:cNvPr>
          <p:cNvPicPr>
            <a:picLocks noChangeAspect="1"/>
          </p:cNvPicPr>
          <p:nvPr/>
        </p:nvPicPr>
        <p:blipFill>
          <a:blip r:embed="rId4"/>
          <a:stretch>
            <a:fillRect/>
          </a:stretch>
        </p:blipFill>
        <p:spPr>
          <a:xfrm>
            <a:off x="2884145" y="1570028"/>
            <a:ext cx="6096000" cy="3908186"/>
          </a:xfrm>
          <a:prstGeom prst="rect">
            <a:avLst/>
          </a:prstGeom>
        </p:spPr>
      </p:pic>
    </p:spTree>
    <p:extLst>
      <p:ext uri="{BB962C8B-B14F-4D97-AF65-F5344CB8AC3E}">
        <p14:creationId xmlns:p14="http://schemas.microsoft.com/office/powerpoint/2010/main" val="4175814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pPr algn="l"/>
            <a:r>
              <a:rPr lang="en-US" sz="3200" b="1" dirty="0"/>
              <a:t>Caterpillar: Making Autonomous Vehicles a Reality</a:t>
            </a:r>
            <a:br>
              <a:rPr lang="en-US" sz="3200" dirty="0"/>
            </a:br>
            <a:endParaRPr lang="en-US" sz="3200" dirty="0"/>
          </a:p>
        </p:txBody>
      </p:sp>
      <p:sp>
        <p:nvSpPr>
          <p:cNvPr id="4" name="TextBox 3">
            <a:extLst>
              <a:ext uri="{FF2B5EF4-FFF2-40B4-BE49-F238E27FC236}">
                <a16:creationId xmlns:a16="http://schemas.microsoft.com/office/drawing/2014/main" id="{BE2C4139-A351-45C9-37BD-BDE6096C9EE7}"/>
              </a:ext>
            </a:extLst>
          </p:cNvPr>
          <p:cNvSpPr txBox="1"/>
          <p:nvPr/>
        </p:nvSpPr>
        <p:spPr>
          <a:xfrm>
            <a:off x="3537679" y="5478213"/>
            <a:ext cx="6096000" cy="379656"/>
          </a:xfrm>
          <a:prstGeom prst="rect">
            <a:avLst/>
          </a:prstGeom>
          <a:noFill/>
        </p:spPr>
        <p:txBody>
          <a:bodyPr wrap="square">
            <a:spAutoFit/>
          </a:bodyPr>
          <a:lstStyle/>
          <a:p>
            <a:r>
              <a:rPr lang="en-US" sz="1867" dirty="0">
                <a:hlinkClick r:id="rId3"/>
              </a:rPr>
              <a:t>https://www.youtube.com/watch?v=QJGlh76YYpU</a:t>
            </a:r>
            <a:r>
              <a:rPr lang="en-US" sz="1867" dirty="0"/>
              <a:t> </a:t>
            </a:r>
          </a:p>
        </p:txBody>
      </p:sp>
      <p:pic>
        <p:nvPicPr>
          <p:cNvPr id="6" name="Picture 5" descr="A large yellow dump truck&#10;&#10;Description automatically generated">
            <a:extLst>
              <a:ext uri="{FF2B5EF4-FFF2-40B4-BE49-F238E27FC236}">
                <a16:creationId xmlns:a16="http://schemas.microsoft.com/office/drawing/2014/main" id="{AD08D3E2-97D4-297E-6FA4-4C4A388D887A}"/>
              </a:ext>
            </a:extLst>
          </p:cNvPr>
          <p:cNvPicPr>
            <a:picLocks noChangeAspect="1"/>
          </p:cNvPicPr>
          <p:nvPr/>
        </p:nvPicPr>
        <p:blipFill>
          <a:blip r:embed="rId4"/>
          <a:stretch>
            <a:fillRect/>
          </a:stretch>
        </p:blipFill>
        <p:spPr>
          <a:xfrm>
            <a:off x="2706974" y="1012915"/>
            <a:ext cx="6778053" cy="4345455"/>
          </a:xfrm>
          <a:prstGeom prst="rect">
            <a:avLst/>
          </a:prstGeom>
        </p:spPr>
      </p:pic>
    </p:spTree>
    <p:extLst>
      <p:ext uri="{BB962C8B-B14F-4D97-AF65-F5344CB8AC3E}">
        <p14:creationId xmlns:p14="http://schemas.microsoft.com/office/powerpoint/2010/main" val="658917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2622-B3D5-C062-11A7-897AE1ABB6AC}"/>
              </a:ext>
            </a:extLst>
          </p:cNvPr>
          <p:cNvSpPr>
            <a:spLocks noGrp="1"/>
          </p:cNvSpPr>
          <p:nvPr>
            <p:ph type="title"/>
          </p:nvPr>
        </p:nvSpPr>
        <p:spPr/>
        <p:txBody>
          <a:bodyPr/>
          <a:lstStyle/>
          <a:p>
            <a:pPr algn="l"/>
            <a:r>
              <a:rPr lang="en-US" sz="3200" b="1" dirty="0"/>
              <a:t>John Deere's fully autonomous tractor</a:t>
            </a:r>
            <a:endParaRPr lang="en-US" sz="13267" dirty="0"/>
          </a:p>
        </p:txBody>
      </p:sp>
      <p:sp>
        <p:nvSpPr>
          <p:cNvPr id="4" name="TextBox 3">
            <a:extLst>
              <a:ext uri="{FF2B5EF4-FFF2-40B4-BE49-F238E27FC236}">
                <a16:creationId xmlns:a16="http://schemas.microsoft.com/office/drawing/2014/main" id="{BE2C4139-A351-45C9-37BD-BDE6096C9EE7}"/>
              </a:ext>
            </a:extLst>
          </p:cNvPr>
          <p:cNvSpPr txBox="1"/>
          <p:nvPr/>
        </p:nvSpPr>
        <p:spPr>
          <a:xfrm>
            <a:off x="3557666" y="5359465"/>
            <a:ext cx="6096000" cy="379656"/>
          </a:xfrm>
          <a:prstGeom prst="rect">
            <a:avLst/>
          </a:prstGeom>
          <a:noFill/>
        </p:spPr>
        <p:txBody>
          <a:bodyPr wrap="square">
            <a:spAutoFit/>
          </a:bodyPr>
          <a:lstStyle/>
          <a:p>
            <a:r>
              <a:rPr lang="en-US" sz="1867" dirty="0">
                <a:hlinkClick r:id="rId3"/>
              </a:rPr>
              <a:t>https://www.youtube.com/watch?v=tSdIgGin_rk</a:t>
            </a:r>
            <a:r>
              <a:rPr lang="en-US" sz="1867" dirty="0"/>
              <a:t> </a:t>
            </a:r>
          </a:p>
        </p:txBody>
      </p:sp>
      <p:pic>
        <p:nvPicPr>
          <p:cNvPr id="8" name="Picture 7" descr="A person standing in front of a tractor&#10;&#10;Description automatically generated">
            <a:extLst>
              <a:ext uri="{FF2B5EF4-FFF2-40B4-BE49-F238E27FC236}">
                <a16:creationId xmlns:a16="http://schemas.microsoft.com/office/drawing/2014/main" id="{FAC8F321-FE5A-43DE-1C92-CB41BD64EDC1}"/>
              </a:ext>
            </a:extLst>
          </p:cNvPr>
          <p:cNvPicPr>
            <a:picLocks noChangeAspect="1"/>
          </p:cNvPicPr>
          <p:nvPr/>
        </p:nvPicPr>
        <p:blipFill>
          <a:blip r:embed="rId4"/>
          <a:stretch>
            <a:fillRect/>
          </a:stretch>
        </p:blipFill>
        <p:spPr>
          <a:xfrm>
            <a:off x="3146681" y="1449050"/>
            <a:ext cx="5898638" cy="3781656"/>
          </a:xfrm>
          <a:prstGeom prst="rect">
            <a:avLst/>
          </a:prstGeom>
        </p:spPr>
      </p:pic>
    </p:spTree>
    <p:extLst>
      <p:ext uri="{BB962C8B-B14F-4D97-AF65-F5344CB8AC3E}">
        <p14:creationId xmlns:p14="http://schemas.microsoft.com/office/powerpoint/2010/main" val="423170718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UIPERSISTENCEDATA" val="MMPROD_UIPERSISTENCEDATA"/>
  <p:tag name="MMPROD_NEXTUNIQUEID" val="10009"/>
  <p:tag name="MMPROD_THEME_BG_IMAGE" val=""/>
  <p:tag name="MMPROD_UIDATA" val="&lt;database version=&quot;11.0&quot;&gt;&lt;object type=&quot;1&quot; unique_id=&quot;10001&quot;&gt;&lt;property id=&quot;20141&quot; value=&quot;Week2&quot;/&gt;&lt;property id=&quot;20144&quot; value=&quot;1&quot;/&gt;&lt;property id=&quot;20146&quot; value=&quot;0&quot;/&gt;&lt;property id=&quot;20147&quot; value=&quot;0&quot;/&gt;&lt;property id=&quot;20148&quot; value=&quot;5&quot;/&gt;&lt;property id=&quot;20180&quot; value=&quot;0&quot;/&gt;&lt;property id=&quot;20181&quot; value=&quot;1&quot;/&gt;&lt;property id=&quot;20183&quot; value=&quot;1&quot;/&gt;&lt;property id=&quot;20184&quot; value=&quot;7&quot;/&gt;&lt;property id=&quot;20191&quot; value=&quot;Wayne State&quot;/&gt;&lt;property id=&quot;20192&quot; value=&quot;https://connect.slis.wayne.edu&quot;/&gt;&lt;property id=&quot;20193&quot; value=&quot;0&quot;/&gt;&lt;property id=&quot;20224&quot; value=&quot;C:\Users\tdbowman\Dropbox\WayneState\OrgKnowledge Course\Lectures\Week2&quot;/&gt;&lt;property id=&quot;20227&quot; value=&quot;C:\Users\tdbowman\Dropbox\Intro to Programming\Lectures\Week1_Package.prpkg&quot;/&gt;&lt;property id=&quot;20250&quot; value=&quot;7&quot;/&gt;&lt;property id=&quot;20251&quot; value=&quot;0&quot;/&gt;&lt;property id=&quot;20259&quot; value=&quot;0&quot;/&gt;&lt;property id=&quot;20262&quot; value=&quot;1403379&quot;/&gt;&lt;property id=&quot;20263&quot; value=&quot;3&quot;/&gt;&lt;property id=&quot;20264&quot; value=&quot;3&quot;/&gt;&lt;property id=&quot;20501&quot; value=&quot;C:\Users\tdbowman\Dropbox\Intro to Programming\Lectures\&quot;/&gt;&lt;property id=&quot;20519&quot; value=&quot;0&quot;/&gt;&lt;property id=&quot;20700&quot; value=&quot;0&quot;/&gt;&lt;object type=&quot;2&quot; unique_id=&quot;10002&quot;&gt;&lt;object type=&quot;3&quot; unique_id=&quot;10003&quot;&gt;&lt;property id=&quot;20148&quot; value=&quot;5&quot;/&gt;&lt;property id=&quot;20300&quot; value=&quot;Slide 1 - &amp;quot;LIS 8410: Introduction to Programming&amp;quot;&quot;/&gt;&lt;property id=&quot;20307&quot; value=&quot;256&quot;/&gt;&lt;property id=&quot;20309&quot; value=&quot;-1&quot;/&gt;&lt;/object&gt;&lt;object type=&quot;3&quot; unique_id=&quot;10233&quot;&gt;&lt;property id=&quot;20148&quot; value=&quot;5&quot;/&gt;&lt;property id=&quot;20300&quot; value=&quot;Slide 3 - &amp;quot;0.1 The Course Site&amp;quot;&quot;/&gt;&lt;property id=&quot;20307&quot; value=&quot;278&quot;/&gt;&lt;property id=&quot;20309&quot; value=&quot;-1&quot;/&gt;&lt;/object&gt;&lt;object type=&quot;3&quot; unique_id=&quot;11633&quot;&gt;&lt;property id=&quot;20148&quot; value=&quot;5&quot;/&gt;&lt;property id=&quot;20300&quot; value=&quot;Slide 12 - &amp;quot;1.0 Talking to your computer &amp;quot;&quot;/&gt;&lt;property id=&quot;20307&quot; value=&quot;295&quot;/&gt;&lt;property id=&quot;20309&quot; value=&quot;-1&quot;/&gt;&lt;/object&gt;&lt;object type=&quot;3&quot; unique_id=&quot;11634&quot;&gt;&lt;property id=&quot;20148&quot; value=&quot;5&quot;/&gt;&lt;property id=&quot;20300&quot; value=&quot;Slide 2 - &amp;quot;READINGS: &amp;amp;#x09;Mueller (2014), chs 1,2   &amp;amp;#x09;&amp;amp;#x09;&amp;amp;#x09;Parker (2017), chs 0, 1, 12&amp;quot;&quot;/&gt;&lt;property id=&quot;20307&quot; value=&quot;288&quot;/&gt;&lt;property id=&quot;20309&quot; value=&quot;-1&quot;/&gt;&lt;/object&gt;&lt;object type=&quot;3&quot; unique_id=&quot;11635&quot;&gt;&lt;property id=&quot;20148&quot; value=&quot;5&quot;/&gt;&lt;property id=&quot;20300&quot; value=&quot;Slide 4 - &amp;quot;0.2 The Syllabus&amp;quot;&quot;/&gt;&lt;property id=&quot;20307&quot; value=&quot;289&quot;/&gt;&lt;property id=&quot;20309&quot; value=&quot;-1&quot;/&gt;&lt;/object&gt;&lt;object type=&quot;3&quot; unique_id=&quot;11636&quot;&gt;&lt;property id=&quot;20148&quot; value=&quot;5&quot;/&gt;&lt;property id=&quot;20300&quot; value=&quot;Slide 5 - &amp;quot;0.3 Grading&amp;quot;&quot;/&gt;&lt;property id=&quot;20307&quot; value=&quot;290&quot;/&gt;&lt;property id=&quot;20309&quot; value=&quot;-1&quot;/&gt;&lt;/object&gt;&lt;object type=&quot;3&quot; unique_id=&quot;11637&quot;&gt;&lt;property id=&quot;20148&quot; value=&quot;5&quot;/&gt;&lt;property id=&quot;20300&quot; value=&quot;Slide 6 - &amp;quot;0.4 Pace of the Course&amp;quot;&quot;/&gt;&lt;property id=&quot;20307&quot; value=&quot;291&quot;/&gt;&lt;property id=&quot;20309&quot; value=&quot;-1&quot;/&gt;&lt;/object&gt;&lt;object type=&quot;3&quot; unique_id=&quot;11638&quot;&gt;&lt;property id=&quot;20148&quot; value=&quot;5&quot;/&gt;&lt;property id=&quot;20300&quot; value=&quot;Slide 7 - &amp;quot;0.5 Expectations! Expectations!&amp;quot;&quot;/&gt;&lt;property id=&quot;20307&quot; value=&quot;292&quot;/&gt;&lt;property id=&quot;20309&quot; value=&quot;-1&quot;/&gt;&lt;/object&gt;&lt;object type=&quot;3&quot; unique_id=&quot;11639&quot;&gt;&lt;property id=&quot;20148&quot; value=&quot;5&quot;/&gt;&lt;property id=&quot;20300&quot; value=&quot;Slide 8 - &amp;quot;0.6 Groups&amp;quot;&quot;/&gt;&lt;property id=&quot;20307&quot; value=&quot;293&quot;/&gt;&lt;property id=&quot;20309&quot; value=&quot;-1&quot;/&gt;&lt;/object&gt;&lt;object type=&quot;3&quot; unique_id=&quot;11640&quot;&gt;&lt;property id=&quot;20148&quot; value=&quot;5&quot;/&gt;&lt;property id=&quot;20300&quot; value=&quot;Slide 10 - &amp;quot;0.8 Remember…&amp;quot;&quot;/&gt;&lt;property id=&quot;20307&quot; value=&quot;294&quot;/&gt;&lt;property id=&quot;20309&quot; value=&quot;-1&quot;/&gt;&lt;/object&gt;&lt;object type=&quot;3&quot; unique_id=&quot;11641&quot;&gt;&lt;property id=&quot;20148&quot; value=&quot;5&quot;/&gt;&lt;property id=&quot;20300&quot; value=&quot;Slide 9 - &amp;quot;0.7 Readings&amp;quot;&quot;/&gt;&lt;property id=&quot;20307&quot; value=&quot;296&quot;/&gt;&lt;property id=&quot;20309&quot; value=&quot;-1&quot;/&gt;&lt;/object&gt;&lt;object type=&quot;3&quot; unique_id=&quot;11642&quot;&gt;&lt;property id=&quot;20148&quot; value=&quot;5&quot;/&gt;&lt;property id=&quot;20300&quot; value=&quot;Slide 11 - &amp;quot;0.9 Software&amp;quot;&quot;/&gt;&lt;property id=&quot;20307&quot; value=&quot;297&quot;/&gt;&lt;property id=&quot;20309&quot; value=&quot;-1&quot;/&gt;&lt;/object&gt;&lt;object type=&quot;3&quot; unique_id=&quot;11643&quot;&gt;&lt;property id=&quot;20148&quot; value=&quot;5&quot;/&gt;&lt;property id=&quot;20300&quot; value=&quot;Slide 13 - &amp;quot;1.1 Procedures&amp;quot;&quot;/&gt;&lt;property id=&quot;20307&quot; value=&quot;298&quot;/&gt;&lt;property id=&quot;20309&quot; value=&quot;-1&quot;/&gt;&lt;/object&gt;&lt;object type=&quot;3&quot; unique_id=&quot;11644&quot;&gt;&lt;property id=&quot;20148&quot; value=&quot;5&quot;/&gt;&lt;property id=&quot;20300&quot; value=&quot;Slide 14 - &amp;quot;1.2 Programming Languages&amp;quot;&quot;/&gt;&lt;property id=&quot;20307&quot; value=&quot;299&quot;/&gt;&lt;property id=&quot;20309&quot; value=&quot;-1&quot;/&gt;&lt;/object&gt;&lt;object type=&quot;3&quot; unique_id=&quot;11645&quot;&gt;&lt;property id=&quot;20148&quot; value=&quot;5&quot;/&gt;&lt;property id=&quot;20300&quot; value=&quot;Slide 15 - &amp;quot;1.3 &amp;amp;#x09;&amp;amp;#x09;&amp;amp;#x09;&amp;amp;#x09;&amp;amp;#x09;&amp;amp;#x09; Rocks&amp;quot;&quot;/&gt;&lt;property id=&quot;20307&quot; value=&quot;300&quot;/&gt;&lt;property id=&quot;20309&quot; value=&quot;-1&quot;/&gt;&lt;/object&gt;&lt;object type=&quot;3&quot; unique_id=&quot;11647&quot;&gt;&lt;property id=&quot;20148&quot; value=&quot;5&quot;/&gt;&lt;property id=&quot;20300&quot; value=&quot;Slide 16 - &amp;quot;1.4 Anaconda &amp;quot;&quot;/&gt;&lt;property id=&quot;20307&quot; value=&quot;302&quot;/&gt;&lt;property id=&quot;20309&quot; value=&quot;-1&quot;/&gt;&lt;/object&gt;&lt;object type=&quot;3&quot; unique_id=&quot;11648&quot;&gt;&lt;property id=&quot;20148&quot; value=&quot;5&quot;/&gt;&lt;property id=&quot;20300&quot; value=&quot;Slide 17 - &amp;quot;1.4 Spyder&amp;quot;&quot;/&gt;&lt;property id=&quot;20307&quot; value=&quot;303&quot;/&gt;&lt;property id=&quot;20309&quot; value=&quot;-1&quot;/&gt;&lt;/object&gt;&lt;object type=&quot;3&quot; unique_id=&quot;11649&quot;&gt;&lt;property id=&quot;20148&quot; value=&quot;5&quot;/&gt;&lt;property id=&quot;20300&quot; value=&quot;Slide 18 - &amp;quot;1.5 iPython/Python Command Line&amp;quot;&quot;/&gt;&lt;property id=&quot;20307&quot; value=&quot;304&quot;/&gt;&lt;property id=&quot;20309&quot; value=&quot;-1&quot;/&gt;&lt;/object&gt;&lt;object type=&quot;3&quot; unique_id=&quot;11650&quot;&gt;&lt;property id=&quot;20148&quot; value=&quot;5&quot;/&gt;&lt;property id=&quot;20300&quot; value=&quot;Slide 19 - &amp;quot;1.6.0 Python Syntax (Part I)&amp;quot;&quot;/&gt;&lt;property id=&quot;20307&quot; value=&quot;305&quot;/&gt;&lt;property id=&quot;20309&quot; value=&quot;-1&quot;/&gt;&lt;/object&gt;&lt;object type=&quot;3&quot; unique_id=&quot;11651&quot;&gt;&lt;property id=&quot;20148&quot; value=&quot;5&quot;/&gt;&lt;property id=&quot;20300&quot; value=&quot;Slide 21 - &amp;quot;1.6.2 Python Syntax (Part III)&amp;quot;&quot;/&gt;&lt;property id=&quot;20307&quot; value=&quot;307&quot;/&gt;&lt;property id=&quot;20309&quot; value=&quot;-1&quot;/&gt;&lt;/object&gt;&lt;object type=&quot;3&quot; unique_id=&quot;11652&quot;&gt;&lt;property id=&quot;20148&quot; value=&quot;5&quot;/&gt;&lt;property id=&quot;20300&quot; value=&quot;Slide 22 - &amp;quot;1.6.3 Python Syntax (Part IV)&amp;quot;&quot;/&gt;&lt;property id=&quot;20307&quot; value=&quot;308&quot;/&gt;&lt;property id=&quot;20309&quot; value=&quot;-1&quot;/&gt;&lt;/object&gt;&lt;object type=&quot;3&quot; unique_id=&quot;11653&quot;&gt;&lt;property id=&quot;20148&quot; value=&quot;5&quot;/&gt;&lt;property id=&quot;20300&quot; value=&quot;Slide 23 - &amp;quot;1.6.4 Python Syntax (Part V)&amp;quot;&quot;/&gt;&lt;property id=&quot;20307&quot; value=&quot;309&quot;/&gt;&lt;property id=&quot;20309&quot; value=&quot;-1&quot;/&gt;&lt;/object&gt;&lt;object type=&quot;3&quot; unique_id=&quot;11660&quot;&gt;&lt;property id=&quot;20148&quot; value=&quot;5&quot;/&gt;&lt;property id=&quot;20300&quot; value=&quot;Slide 20 - &amp;quot;1.6.1 Python Syntax (Part II)&amp;quot;&quot;/&gt;&lt;property id=&quot;20307&quot; value=&quot;306&quot;/&gt;&lt;property id=&quot;20309&quot; value=&quot;-1&quot;/&gt;&lt;/object&gt;&lt;object type=&quot;3&quot; unique_id=&quot;11661&quot;&gt;&lt;property id=&quot;20148&quot; value=&quot;5&quot;/&gt;&lt;property id=&quot;20300&quot; value=&quot;Slide 24 - &amp;quot;READINGS: &amp;amp;#x09;Mueller (2014), chs 1,2   &amp;amp;#x09;&amp;amp;#x09;&amp;amp;#x09;Parker (2017), chs 0, 1, 12&amp;quot;&quot;/&gt;&lt;property id=&quot;20307&quot; value=&quot;310&quot;/&gt;&lt;property id=&quot;20309&quot; value=&quot;-1&quot;/&gt;&lt;/object&gt;&lt;object type=&quot;3&quot; unique_id=&quot;11662&quot;&gt;&lt;property id=&quot;20148&quot; value=&quot;5&quot;/&gt;&lt;property id=&quot;20300&quot; value=&quot;Slide 25 - &amp;quot;2.0 Video Introductions&amp;quot;&quot;/&gt;&lt;property id=&quot;20307&quot; value=&quot;311&quot;/&gt;&lt;property id=&quot;20309&quot; value=&quot;-1&quot;/&gt;&lt;/object&gt;&lt;object type=&quot;3&quot; unique_id=&quot;11663&quot;&gt;&lt;property id=&quot;20148&quot; value=&quot;5&quot;/&gt;&lt;property id=&quot;20300&quot; value=&quot;Slide 26 - &amp;quot;2.1 Install Anaconda &amp;amp; Test Python&amp;quot;&quot;/&gt;&lt;property id=&quot;20307&quot; value=&quot;312&quot;/&gt;&lt;property id=&quot;20309&quot; value=&quot;-1&quot;/&gt;&lt;/object&gt;&lt;/object&gt;&lt;object type=&quot;8&quot; unique_id=&quot;10046&quot;&gt;&lt;/object&gt;&lt;object type=&quot;4&quot; unique_id=&quot;10474&quot;&gt;&lt;/object&gt;&lt;object type=&quot;10&quot; unique_id=&quot;10475&quot;&gt;&lt;object type=&quot;11&quot; unique_id=&quot;10476&quot;&gt;&lt;property id=&quot;20180&quot; value=&quot;0&quot;/&gt;&lt;property id=&quot;20181&quot; value=&quot;1&quot;/&gt;&lt;property id=&quot;20183&quot; value=&quot;1&quot;/&gt;&lt;/object&gt;&lt;object type=&quot;12&quot; unique_id=&quot;10506&quot;&gt;&lt;/object&gt;&lt;object type=&quot;13&quot; unique_id=&quot;11632&quot;&gt;&lt;/object&gt;&lt;/object&gt;&lt;/object&gt;&lt;/database&gt;"/>
  <p:tag name="MMPROD_TAG_VCONFIG" val="PD94bWwgdmVyc2lvbj0iMS4wIj8+DQo8Y29uZmlndXJhdGlvbj4NCgk8YnJhbmRpbmc+DQoJCTx1aWZvbnQgbmFtZT0iRk9OVF9OT1RFU19URVhUIiB2YWx1ZT0iVmVyZGFuYSw5LGZhbHNlLGZhbHNlLGZhbHNlIi8+DQoJPC9icmFuZGluZz4NCgk8Y29sb3JzPg0KCQk8dWljb2xvciBuYW1lPSJwcmltYXJ5IiB2YWx1ZT0iMHg2Rjg0ODgiLz4NCgkJPHVpY29sb3IgbmFtZT0iZ2xvdyIgdmFsdWU9IjB4NjA5NzczIi8+DQoJCTx1aWNvbG9yIG5hbWU9InRleHQiIHZhbHVlPSIweEZGRkZGRiIvPg0KCQk8dWljb2xvciBuYW1lPSJsaWdodCIgdmFsdWU9IjB4NEU1RDYwIi8+DQoJCTx1aWNvbG9yIG5hbWU9InNoYWRvdyIgdmFsdWU9IjB4MDAwMDAwIi8+DQoJCTx1aWNvbG9yIG5hbWU9ImJhY2tncm91bmQiIHZhbHVlPSIweDcyNzk3MSIvPg0KCTwvY29sb3JzPg0KCTxsYXlvdXQ+DQoJCTx1aXNob3cgbmFtZT0icHJlc2VudGF0aW9udGl0bGUiIHZhbHVlPSJ0cnVlIi8+PHVpc2hvdyBuYW1lPSJwcmVzZW50ZXJwaG90byIgdmFsdWU9InRydWUiLz48dWlzaG93IG5hbWU9InByZXNlbnRlcm5hbWUiIHZhbHVlPSJ0cnVlIi8+PHVpc2hvdyBuYW1lPSJwcmVzZW50ZXJ0aXRsZSIgdmFsdWU9InRydWUiLz48dWlzaG93IG5hbWU9InByZXNlbnRlcmVtYWlsIiB2YWx1ZT0idHJ1ZSIvPjx1aXNob3cgbmFtZT0icHJlc2VudGVyYmlvIiB2YWx1ZT0idHJ1ZSIvPjx1aXNob3cgbmFtZT0iY29tcGFueWxvZ28iIHZhbHVlPSJ0cnVlIi8+PHVpc2hvdyBuYW1lPSJzaWRlYmFyIiB2YWx1ZT0idHJ1ZSIvPjx1aXNob3cgbmFtZT0ib3V0bGluZSIgdmFsdWU9InRydWUiLz48dWlzaG93IG5hbWU9InRodW1ibmFpbCIgdmFsdWU9InRydWUiLz4NCgkJPHVpc2hvdyBuYW1lPSJub3RlcyIgdmFsdWU9InRydWUiLz48dWlzaG93IG5hbWU9InNlYXJjaCIgdmFsdWU9InRydWUiLz48dWlzaG93IG5hbWU9InF1aXoiIHZhbHVlPSJ0cnVlIi8+PHVpc2hvdyBuYW1lPSJhdHRhY2htZW50cyIgdmFsdWU9InRydWUiLz48dWlzaG93IG5hbWU9InV0aWxzIiB2YWx1ZT0idHJ1ZSIvPjx1aXNob3cgbmFtZT0idm9sdW1lIiB2YWx1ZT0idHJ1ZSIvPjx1aXNob3cgbmFtZT0icGxheWJhciIgdmFsdWU9InRydWUiLz48dWlzaG93IG5hbWU9InRhbGtpbmdoZWFkIiB2YWx1ZT0idHJ1ZSIvPjx1aXNob3cgbmFtZT0ic2lkZWJhcm9ucmlnaHQiIHZhbHVlPSJ0cnVlIi8+PHVpc2hvdyBuYW1lPSJ2aWV3Y2hhbmdlIiB2YWx1ZT0idHJ1ZSIvPjx1aXNob3cgbmFtZT0iYWx3YXlzU2NydW5jaCIgdmFsdWU9ImZhbHNlIi8+PHVpc2hvdyBuYW1lPSJpbml0aWFsZGlzcGxheW1vZGVpc25vcm1hbCIgdmFsdWU9InRydWUiLz48dWlyZXBsYWNlIG5hbWU9ImxvZ28iIHZhbHVlPSIiLz48dWlyZXBsYWNlIG5hbWU9ImJnaW1hZ2UiIHZhbHVlPSIiLz48dWlyZXBsYWNlIG5hbWU9ImluaXRpYWx0YWIiIHZhbHVlPSJvdXRsaW5lIi8+PHVpc2hvdyBuYW1lPSJjY3RleHRoaWdobGlnaHRpbmciIHZhbHVlPSJ0cnVlIi8+DQoJPC9sYXlvdXQ+DQoJPHByZWxvYWRlcj48c2V0Qm9vbCBuYW1lPSJkaXNhYmxlQXNzZXRQcmVsb2FkZXIiIHZhbHVlPSJ0cnVlIi8+PC9wcmVsb2FkZXI+PGxhbmd1YWdlIGlkPSJlbiI+DQoJCTwhLS0gZm9ybWF0IGZvciB1aWZvbnQgdmFsdWUgaXMgImZvbnQsc2l6ZSxpc2JvbGQsaXNpdGFsaWMsaXNzaGFkb3dlZCIgLS0+DQoJCTx1aWZvbnQgbmFtZT0iRk9OVF9RVUlaWklORyIgdmFsdWU9IlZlcmRhbmEsOSxmYWxzZSxmYWxzZSxmYWxzZSIvPg0KCQk8dWlmb250IG5hbWU9IkZPTlRfU0NSVUJTVEFUVVMiIHZhbHVlPSJWZXJkYW5hLDksdHJ1ZSxmYWxzZSx0cnVlIi8+DQoJCTx1aWZvbnQgbmFtZT0iRk9OVF9TQ1JVQlRJTUUiIHZhbHVlPSJWZXJkYW5hLDksZmFsc2UsZmFsc2UsdHJ1ZSIvPg0KCQk8dWlmb250IG5hbWU9IkZPTlRfRUxBUFNFRFRJTUUiIHZhbHVlPSJWZXJkYW5hLDksdHJ1ZSxmYWxzZSx0cnVlIi8+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DQoJCTx1aWZvbnQgbmFtZT0iRk9OVF9PVVRMSU5FIiB2YWx1ZT0iVmVyZGFuYSwxMSxmYWxzZSxmYWxzZSx0cnVlIi8+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DQoJCTx1aWZvbnQgbmFtZT0iRk9OVF9XSU5USVRMRSIgdmFsdWU9IlZlcmRhbmEsOSxmYWxzZSxmYWxzZSx0cnVlIi8+DQoJCTx1aWZvbnQgbmFtZT0iRk9OVF9BVFRBQ0hNRU5UUyIgdmFsdWU9IlZlcmRhbmEsMTEsZmFsc2UsZmFsc2UsdHJ1ZSIvPg0KCQk8IS0tcXVpeiBwb2QgYW5kIG1lc3NhZ2UgYm94IHRleHQgZm9udHMtLT4NCgkJPHVpZm9udCBuYW1lPSJGT05UX01TR0JPWF9XSU5USVRMRSIgdmFsdWU9IlZlcmRhbmEsMTEsdHJ1ZSxmYWxzZSx0cnVlIi8+DQoJCTx1aWZvbnQgbmFtZT0iRk9OVF9NU0dCT1hfTVNHIiB2YWx1ZT0iVmVyZGFuYSwxMSxmYWxzZSxmYWxzZSx0cnVlIi8+DQoJCTx1aWZvbnQgbmFtZT0iRk9OVF9NU0dCT1hfT1BUSU9OUyIgdmFsdWU9IlZlcmRhbmEsOSx0cnVlLGZhbHNlLHRydWUiLz4NCgkJPHVpZm9udCBuYW1lPSJGT05UX1FVSVpQT0RfUVVJWl9USVRMRSIgdmFsdWU9IlZlcmRhbmEsMTEsdHJ1ZSxmYWxzZSx0cnVlIi8+DQoJCTx1aWZvbnQgbmFtZT0iRk9OVF9RVUlaUE9EX1FVSVpfQVRURU1QVCIgdmFsdWU9IlZlcmRhbmEsOSxmYWxzZSxmYWxzZSx0cnVlIi8+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DQoJCTx1aWZvbnQgbmFtZT0iRk9OVF9RVUlaUE9EX1FVRVNUSU9OX0FUVEVNUFRfVkFMVUUiIHZhbHVlPSJWZXJkYW5hLDksdHJ1ZSxmYWxzZSx0cnVlIi8+DQoJCTx1aWZvbnQgbmFtZT0iRk9OVF9RVUlaUE9EX1FVRVNUSU9OX1RBRyIgdmFsdWU9IlZlcmRhbmEsMTEsdHJ1ZSxmYWxzZSx0cnVlIi8+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DQoJCTx1aWZvbnQgbmFtZT0iRk9OVF9RVUlaUE9EX1FVSVpfUVVFU1RJT05fQVRURU1QVEVEX1ZBTFVFIiB2YWx1ZT0iVmVyZGFuYSw5LHRydWUsZmFsc2UsdHJ1ZSIvPg0KCQk8dWlmb250IG5hbWU9IkZPTlRfUVVJWlBPRF9RVUlaX1NDT1JFX1RBRyIgdmFsdWU9IlZlcmRhbmEsMTEsdHJ1ZSxmYWxzZSx0cnVlIi8+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DQoJCTwhLS0gc3Vic3RpdHV0aW9uOiAlbiA9PSBzbGlkZSBudW1iZXIgLS0+DQoJCTx1aXRleHQgbmFtZT0iVU5OQU1FRFNMSURFVElUTEUiIHZhbHVlPSJTbGlkZSAlbiIvPg0KCQk8dWl0ZXh0IG5hbWU9IkFUVEFDSE1FTlRfUFJFVklFV19XQVJOSU5HTVNHX1RJVExFU1RSSU5HIiB2YWx1ZT0iQXR0YWNobWVudCBXYXJuaW5nIi8+DQoJCTx1aXRleHQgbmFtZT0iQVRUQUNITUVOVF9QUkVWSUVXX1dBUk5JTkdNU0ciIHZhbHVlPSJBdHRhY2htZW50cyBkbyBub3Qgb3BlbiBpbiBQcmV2aWV3IG1vZGUuIFBsZWFzZSB1c2UgcHVibGlzaCB0byBzZWUgdGhlIHJlc3VsdHMiLz4NCgkJPHVpdGV4dCBuYW1lPSJDT0xMQUJfTE9DQUxfUExBWUJBQ0tfTVNHIiB2YWx1ZT0iQ29udGVudCBpcyBiZWluZyBwbGF5ZWQgbG9jYWxseS4gQ29sbGFib3JhdGlvbiBkb2VzIG5vdCB3b3JrIGluIHRoaXMgbW9kZSIvPg0KCQk8dWl0ZXh0IG5hbWU9IkNPTExBQl9MT0NBTF9QTEFZQkFDS19USVRMRSIgdmFsdWU9IkxvY2FsIFBsYXliYWNrIi8+DQoJCTx1aXRleHQgbmFtZT0iQ09MTEFCX0xPQ0FMX1BMQVlCQUNLQlROIiB2YWx1ZT0iT2siLz4NCgkJPCEtLSBzdWJzdGl0dXRpb246ICVuID09IHNsaWRlIG51bWJlciAtLT4NCgkJPCEtLSBzdWJzdGl0dXRpb246ICV0ID09IHRvdGFsIHNsaWRlIGNvdW50IC0tPg0KCQk8dWl0ZXh0IG5hbWU9IlNDUlVCQkFSU1RBVFVTX1NMSURFSU5GTyIgdmFsdWU9IlNsaWRlICVuIC8gJXQgfCAiLz4NCgkJPHVpdGV4dCBuYW1lPSJTQ1JVQkJBUlNUQVRVU19TVE9QUEVEIiB2YWx1ZT0iU3RvcHBlZCIvPg0KCQk8dWl0ZXh0IG5hbWU9IlNDUlVCQkFSU1RBVFVTX1BMQVlJTkciIHZhbHVlPSJQbGF5aW5nIi8+DQoJCTx1aXRleHQgbmFtZT0iU0NSVUJCQVJTVEFUVVNfTk9BVURJTyIgdmFsdWU9Ik5vIEF1ZGlvIi8+DQoJCTx1aXRleHQgbmFtZT0iU0NSVUJCQVJTVEFUVVNfVklEUExBWUlORyIgdmFsdWU9IlZpZGVvIFBsYXlpbmciLz4NCgkJPHVpdGV4dCBuYW1lPSJTQ1JVQkJBUlNUQVRVU19MT0FESU5HIiB2YWx1ZT0iTG9hZGluZyIvPg0KCQk8dWl0ZXh0IG5hbWU9IlNDUlVCQkFSU1RBVFVTX0JVRkZFUklORyIgdmFsdWU9IkJ1ZmZlcmluZyIvPg0KCQk8dWl0ZXh0IG5hbWU9IlNDUlVCQkFSU1RBVFVTX1FVRVNUSU9OIiB2YWx1ZT0iQW5zd2VyIFF1ZXN0aW9uIi8+DQoJCTx1aXRleHQgbmFtZT0iU0NSVUJCQVJTVEFUVVNfUkVWSUVXUVVJWiIgdmFsdWU9IlJldmlld2luZyBRdWl6Ii8+DQoJCTwhLS0gc3Vic3RpdHV0aW9uOiAlbSA9PSBtaW51dGVzIHJlbWFpbmluZyAtLT4NCgkJPCEtLSBzdWJzdGl0dXRpb246ICVzID09IHNlY29uZHMgcmVtYWluaW5nIC0tPg0KCQk8dWl0ZXh0IG5hbWU9IkVMQVBTRUQiIHZhbHVlPSIlbSBNaW51dGVzICVzIFNlY29uZHMgUmVtYWluaW5nIi8+DQoJCTx1aXRleHQgbmFtZT0iTk9URk9VTkQiIHZhbHVlPSJOb3RoaW5nIEZvdW5kIi8+DQoJCTx1aXRleHQgbmFtZT0iQVRUQUNITUVOVFMiIHZhbHVlPSJBdHRhY2htZW50cyIvPg0KCQk8IS0tIHN1YnN0aXR1dGlvbjogJXAgPT0gY3VycmVudCBzcGVha2VyJ3MgdGl0bGUgLS0+DQoJCTx1aXRleHQgbmFtZT0iQklPV0lOX1RJVExFIiB2YWx1ZT0iQmlvOiAlcCIvPg0KCQk8dWl0ZXh0IG5hbWU9IkJJT0JUTl9USVRMRSIgdmFsdWU9IkJpbyIvPg0KCQk8dWl0ZXh0IG5hbWU9IkRJVklERVJCVE5fVElUTEUiIHZhbHVlPSJ8Ii8+DQoJCTx1aXRleHQgbmFtZT0iQ09OVEFDVEJUTl9USVRMRSIgdmFsdWU9IkNvbnRhY3QiLz4NCgkJPHVpdGV4dCBuYW1lPSJUQUJfUVVJWiIgdmFsdWU9IlF1aXoiLz4NCgkJPHVpdGV4dCBuYW1lPSJUQUJfT1VUTElORSIgdmFsdWU9Ik91dGxpbmUiLz4NCgkJPHVpdGV4dCBuYW1lPSJUQUJfVEhVTUIiIHZhbHVlPSJUaHVtYiIvPg0KCQk8dWl0ZXh0IG5hbWU9IlRBQl9OT1RFUyIgdmFsdWU9Ik5vdGVzIi8+DQoJCTx1aXRleHQgbmFtZT0iVEFCX1NFQVJDSCIgdmFsdWU9IlNlYXJjaCIvPg0KCQk8dWl0ZXh0IG5hbWU9IlNMSURFX0hFQURJTkciIHZhbHVlPSJTbGlkZSBUaXRsZSIvPg0KCQk8dWl0ZXh0IG5hbWU9IkRVUkFUSU9OX0hFQURJTkciIHZhbHVlPSJEdXJhdGlvbiIvPg0KCQk8dWl0ZXh0IG5hbWU9IlNFQVJDSF9IRUFESU5HIiB2YWx1ZT0iU2VhcmNoIGZvciB0ZXh0OiIvPg0KCQk8dWl0ZXh0IG5hbWU9IlRIVU1CX0hFQURJTkciIHZhbHVlPSJTbGlkZSIvPg0KCQk8dWl0ZXh0IG5hbWU9IlRIVU1CX0lORk8iIHZhbHVlPSJTbGlkZSBUaXRsZS9EdXJhdGlvbiIvPg0KCQk8dWl0ZXh0IG5hbWU9IkFUVEFDSE5BTUVfSEVBRElORyIgdmFsdWU9IkZpbGUgTmFtZSIvPg0KCQk8dWl0ZXh0IG5hbWU9IkFUVEFDSFNJWkVfSEVBRElORyIgdmFsdWU9IlNpemUiLz4NCgkJPHVpdGV4dCBuYW1lPSJTTElERV9OT1RFUyIgdmFsdWU9IlNsaWRlIE5vdGVzIi8+DQoJCTx1aXRleHQgbmFtZT0iQ09VUlNFX1NUQVRVUyIgdmFsdWU9Ik1vZHVsZSBTdGF0dXMiLz4NCgkJPHVpdGV4dCBuYW1lPSJQQVNTRURfU1RSSU5HIiB2YWx1ZT0iUGFzc2VkIi8+DQoJCTx1aXRleHQgbmFtZT0iRkFJTEVEX1NUUklORyIgdmFsdWU9IkZhaWxlZCIvPg0KCQk8IS0tcXVpeiBwb2QgYW5kIG1lc3NhZ2UgYm94IHRleHRzLS0+DQoJCTx1aXRleHQgbmFtZT0iQVRUQUNITUVOVF9QUkVWSUVXX1dBUk5JTkdNU0dfVElUTEVTVFJJTkciIHZhbHVlPSJBdHRhY2htZW50IFdhcm5pbmciLz4NCgkJPHVpdGV4dCBuYW1lPSJBVFRBQ0hNRU5UX1BSRVZJRVdfV0FSTklOR01TRyIgdmFsdWU9IkF0dGFjaG1lbnRzIGRvIG5vdCBvcGVuIGluIFByZXZpZXcgbW9kZS4gUGxlYXNlIHVzZSBwdWJsaXNoIHRvIHNlZSB0aGUgcmVzdWx0cyIvPg0KCQk8dWl0ZXh0IG5hbWU9IlFVSVpQT0RfUVVJWl9BVFRFTVBUIiB2YWx1ZT0iUXVpeiBBdHRlbXB0OiIvPg0KCQk8dWl0ZXh0IG5hbWU9IlFVSVpQT0RfUVVJWl9BVFRFTVBUX1ZBTFVFIiB2YWx1ZT0iJW4gb2YgJXQiLz4NCgkJPHVpdGV4dCBuYW1lPSJRVUlaUE9EX1FVSVpfU0NPUkUiIHZhbHVlPSJTY29yZWQ6Ii8+DQoJCTx1aXRleHQgbmFtZT0iUVVJWlBPRF9RVUlaX1BBU1NTQ09SRSIgdmFsdWU9IlBhc3NpbmcgU2NvcmU6Ii8+DQoJCTx1aXRleHQgbmFtZT0iUVVJWlBPRF9RVUlaX01BWFNDT1JFIiB2YWx1ZT0iTWF4IFNjb3JlOiIvPg0KCQk8dWl0ZXh0IG5hbWU9IlFVSVpQT0RfUVVFU0FUTVBUX1NUUiIgdmFsdWU9IkF0dGVtcHQ6ICVuIG9mICV0Ii8+DQoJCTx1aXRleHQgbmFtZT0iUVVJWlBPRF9RVUVTVFlQRV9TVFIiIHZhbHVlPSJUeXBlOiAlcyIvPg0KCQk8dWl0ZXh0IG5hbWU9IlFVSVpQT0RfUVVFU1RZUEVfR1JEIiB2YWx1ZT0iR3JhZGVkIi8+DQoJCTx1aXRleHQgbmFtZT0iUVVJWlBPRF9RVUVTVFlQRV9TVlkiIHZhbHVlPSJTdXJ2ZXkiLz4NCgkJPHVpdGV4dCBuYW1lPSJRVUlaUE9EX1FVSVpBVE1QVF9JTkYiIHZhbHVlPSJJbmZpbml0ZSIvPg0KCQk8dWl0ZXh0IG5hbWU9IlFVSVpQT0RfUVVFU0FUTVBUX0lORiIgdmFsdWU9IkluZmluaXRlIi8+DQoJCTx1aXRleHQgbmFtZT0iV0FSTklOR01TR19ZRVNTVFJJTkciIHZhbHVlPSJZZXMiLz4NCgkJPHVpdGV4dCBuYW1lPSJXQVJOSU5HTVNHX05PU1RSSU5HIiB2YWx1ZT0iTm8iLz4NCgkJPHVpdGV4dCBuYW1lPSJXQVJOSU5HTVNHX1RJVExFU1RSSU5HIiB2YWx1ZT0iUXVpeiBOYXZpZ2F0aW9uIFdhcm5pbmciLz4NCgkJPHVpdGV4dCBuYW1lPSJXQVJOSU5HTVNHX01TR1NUUklORyIgdmFsdWU9IlRoZXJlIGFyZSB1bi1hdHRlbXB0ZWQgcXVlc3Rpb25zIGluIHRoaXMgUXVpei4mI3hBOyYjeEE7Q2xpY2tpbmcgWWVzIHdpbGwgdGFrZSB5b3Ugb3V0IG9mIHRoZSBRdWl6LiBDbGljayBObyB0byBjb250aW51ZSB0aGUgUXVpei4iLz4NCgkJPHVpdGV4dCBuYW1lPSJJTkZPUk1BVElPTl9IMjY0X0ZMQVNIUExBWUVSIiB2YWx1ZT0iVGhlIGN1cnJlbnQgdmVyc2lvbiBvZiBGbGFzaCBQbGF5ZXIgaW5zdGFsbGVkIG9uIHlvdXIgbWFjaGluZSBkb2VzIG5vdCBzdXBwb3J0IHRoaXMgdmlkZW8uIENsaWNrIG9uIHRoZSB2aWRlbyBhcmVhIHRvIGRvd25sb2FkIHRoZSBsYXRlc3QgRmxhc2ggUGxheWVyLiIvPg0KCQk8IS0tIHN1YnN0aXR1dGlvbjogJXAgPT0gcHJlc2VudGF0aW9uIHRpdGxlIC0tPg0KCQk8IS0tIHN1YnN0aXR1dGlvbjogJXMgPT0gc2xpZGUgdGl0bGUgLS0+DQoJCTwhLS0gc3Vic3RpdHV0aW9uOiAlbiA9PSBzbGlkZSBudW1iZXIgLS0+DQoJCTx1aXRleHQgbmFtZT0iQk9PS01BUksiIHZhbHVlPSJBZG9iZSBQcmVzZW50ZXIgLSAlcCIvPg0KCQk8IS0tIHN1YnN0aXR1dGlvbjogJXAgPT0gcHJlc2VudGF0aW9uIHRpdGxlIC0tPg0KCQk8IS0tIHN1YnN0aXR1dGlvbjogJXMgPT0gc2xpZGUgdGl0bGUgLS0+DQoJCTwhLS0gc3Vic3RpdHV0aW9uOiAlbiA9PSBzbGlkZSBudW1iZXIgLS0+DQoJCTx1aXRleHQgbmFtZT0iQk9PS01BUktTTElERSIgdmFsdWU9IkFkb2JlIFByZXNlbnRlciAtICVwICVzIi8+DQoJCTx1aXRleHQgbmFtZT0iU0hPV1NJREVCQVIiIHZhbHVlPSJTaG93IHNpZGViYXIgdG8gcGFydGljaXBhbnRzIi8+DQoJCTx1aXRleHQgbmFtZT0iTVVURSIgdmFsdWU9Ik11dGUiLz4NCgkJPHVpdGV4dCBuYW1lPSJET0NXUkFQX1RJVExFIiB2YWx1ZT0iUHJlc2VudGVyIEZpbGUgQXR0YWNobWVudCIvPg0KCQk8dWl0ZXh0IG5hbWU9IkRPQ1dSQVBfTVNHIiB2YWx1ZT0iU2F2ZSB0byBNeSBDb21wdXRlciIvPg0KCQk8dWl0ZXh0IG5hbWU9IkRPQ1dSQVBfUFJPTVBUIiB2YWx1ZT0iQ2xpY2sgdG8gRG93bmxvYWQiLz4NCgk8L2xhbmd1YWdlPg0KCTxsYW5ndWFnZSBpZD0iYXIiPg0KCQk8IS0tIGZvcm1hdCBmb3IgdWlmb250IHZhbHVlIGlzICJmb250LHNpemUsaXNib2xkLGlzaXRhbGljLGlzc2hhZG93ZWQiIC0tPg0KCQk8dWlmb250IG5hbWU9IkZPTlRfUVVJWlpJTkciIHZhbHVlPSJWZXJkYW5hLDksZmFsc2UsZmFsc2UsZmFsc2UiLz4NCgkJPHVpZm9udCBuYW1lPSJGT05UX1NDUlVCU1RBVFVTIiB2YWx1ZT0iVmVyZGFuYSw5LHRydWUsZmFsc2UsdHJ1ZSIvPg0KCQk8dWlmb250IG5hbWU9IkZPTlRfU0NSVUJUSU1FIiB2YWx1ZT0iVmVyZGFuYSw5LGZhbHNlLGZhbHNlLHRydWUiLz4NCgkJPHVpZm9udCBuYW1lPSJGT05UX0VMQVBTRURUSU1FIiB2YWx1ZT0iVmVyZGFuYSw5LHRydWUsZmFsc2UsdHJ1ZSIvPg0KCQk8dWlmb250IG5hbWU9IkZPTlRfVVRJTFNNRU5VIiB2YWx1ZT0iVmVyZGFuYSw5LHRydWUsZmFsc2UsZmFsc2UiLz4NCgkJPHVpZm9udCBuYW1lPSJGT05UX1RBQlMiIHZhbHVlPSJWZXJkYW5hLDksdHJ1ZSxmYWxzZSx0cnVlIi8+DQoJCTx1aWZvbnQgbmFtZT0iRk9OVF9QUkVTRU5UQVRJT05OQU1FIiB2YWx1ZT0iVmVyZGFuYSwxNCxmYWxzZSxmYWxzZSx0cnVlIi8+DQoJCTx1aWZvbnQgbmFtZT0iRk9OVF9QUkVTRU5URVJOQU1FIiB2YWx1ZT0iVmVyZGFuYSwxMCx0cnVlLGZhbHNlLHRydWUiLz4NCgkJPHVpZm9udCBuYW1lPSJGT05UX1BSRVNFTlRFUlRJVExFIiB2YWx1ZT0iVmVyZGFuYSwxMCxmYWxzZSxmYWxzZSx0cnVlIi8+DQoJCTx1aWZvbnQgbmFtZT0iRk9OVF9CSU9CVE4iIHZhbHVlPSJWZXJkYW5hLDEwLGZhbHNlLGZhbHNlLHRydWUiLz4NCgkJPHVpZm9udCBuYW1lPSJGT05UX05PVEVTIiB2YWx1ZT0iVmVyZGFuYSwxMSxmYWxzZSxmYWxzZSxmYWxzZSIvPg0KCQk8dWlmb250IG5hbWU9IkZPTlRfT1VUTElORSIgdmFsdWU9IlZlcmRhbmEsMTEsZmFsc2UsZmFsc2UsdHJ1ZSIvPg0KCQk8dWlmb250IG5hbWU9IkZPTlRfU0VBUkNIIiB2YWx1ZT0iVmVyZGFuYSwxMSxmYWxzZSxmYWxzZSx0cnVlIi8+DQoJCTx1aWZvbnQgbmFtZT0iRk9OVF9USFVNQiIgdmFsdWU9IlZlcmRhbmEsOSxmYWxzZSxmYWxzZSx0cnVlIi8+DQoJCTx1aWZvbnQgbmFtZT0iRk9OVF9CSU9XSU4iIHZhbHVlPSJWZXJkYW5hLDExLGZhbHNlLGZhbHNlLGZhbHNlIi8+DQoJCTx1aWZvbnQgbmFtZT0iRk9OVF9MSVNUSEVBRElORyIgdmFsdWU9IlZlcmRhbmEsOSxmYWxzZSxmYWxzZSxmYWxzZSIvPg0KCQk8dWlmb250IG5hbWU9IkZPTlRfV0lOVElUTEUiIHZhbHVlPSJWZXJkYW5hLDksZmFsc2UsZmFsc2UsdHJ1ZSIvPg0KCQk8dWlmb250IG5hbWU9IkZPTlRfQVRUQUNITUVOVFMiIHZhbHVlPSJWZXJkYW5hLDExLGZhbHNlLGZhbHNlLHRydWUiLz4NCgkJPCEtLXF1aXogcG9kIGFuZCBtZXNzYWdlIGJveCB0ZXh0IGZvbnRzLS0+DQoJCTx1aWZvbnQgbmFtZT0iRk9OVF9NU0dCT1hfV0lOVElUTEUiIHZhbHVlPSJWZXJkYW5hLDExLHRydWUsZmFsc2UsdHJ1ZSIvPg0KCQk8dWlmb250IG5hbWU9IkZPTlRfTVNHQk9YX01TRyIgdmFsdWU9IlZlcmRhbmEsMTEsZmFsc2UsZmFsc2UsdHJ1ZSIvPg0KCQk8dWlmb250IG5hbWU9IkZPTlRfTVNHQk9YX09QVElPTlMiIHZhbHVlPSJWZXJkYW5hLDksdHJ1ZSxmYWxzZSx0cnVlIi8+DQoJCTx1aWZvbnQgbmFtZT0iRk9OVF9RVUlaUE9EX1FVSVpfVElUTEUiIHZhbHVlPSJWZXJkYW5hLDExLHRydWUsZmFsc2UsdHJ1ZSIvPg0KCQk8dWlmb250IG5hbWU9IkZPTlRfUVVJWlBPRF9RVUlaX0FUVEVNUFQiIHZhbHVlPSJWZXJkYW5hLDksZmFsc2UsZmFsc2UsdHJ1ZSIvPg0KCQk8dWlmb250IG5hbWU9IkZPTlRfUVVJWlBPRF9RVUlaX0FUVEVNUFRfVkFMVUUiIHZhbHVlPSJWZXJkYW5hLDksdHJ1ZSxmYWxzZSx0cnVlIi8+DQoJCTx1aWZvbnQgbmFtZT0iRk9OVF9RVUlaUE9EX1FVRVNUSU9OX1NDT1JFIiB2YWx1ZT0iVmVyZGFuYSw5LGZhbHNlLGZhbHNlLHRydWUiLz4NCgkJPHVpZm9udCBuYW1lPSJGT05UX1FVSVpQT0RfUVVFU1RJT05fU0NPUkVfVkFMVUUiIHZhbHVlPSJWZXJkYW5hLDksdHJ1ZSxmYWxzZSx0cnVlIi8+DQoJCTx1aWZvbnQgbmFtZT0iRk9OVF9RVUlaUE9EX1FVRVNUSU9OX0FUVEVNUFQiIHZhbHVlPSJWZXJkYW5hLDksZmFsc2UsZmFsc2UsdHJ1ZSIvPg0KCQk8dWlmb250IG5hbWU9IkZPTlRfUVVJWlBPRF9RVUVTVElPTl9BVFRFTVBUX1ZBTFVFIiB2YWx1ZT0iVmVyZGFuYSw5LHRydWUsZmFsc2UsdHJ1ZSIvPg0KCQk8dWlmb250IG5hbWU9IkZPTlRfUVVJWlBPRF9RVUVTVElPTl9UQUciIHZhbHVlPSJWZXJkYW5hLDExLHRydWUsZmFsc2UsdHJ1ZSIvPg0KCQk8dWlmb250IG5hbWU9IkZPTlRfUVVJWlBPRF9RVUlaX1FVRVNUSU9OX0NPVU5UIiB2YWx1ZT0iVmVyZGFuYSw5LGZhbHNlLGZhbHNlLHRydWUiLz4NCgkJPHVpZm9udCBuYW1lPSJGT05UX1FVSVpQT0RfUVVJWl9RVUVTVElPTl9DT1VOVF9WQUxVRSIgdmFsdWU9IlZlcmRhbmEsOSx0cnVlLGZhbHNlLHRydWUiLz4NCgkJPHVpZm9udCBuYW1lPSJGT05UX1FVSVpQT0RfUVVJWl9RVUVTVElPTl9BVFRFTVBURUQiIHZhbHVlPSJWZXJkYW5hLDksZmFsc2UsZmFsc2UsdHJ1ZSIvPg0KCQk8dWlmb250IG5hbWU9IkZPTlRfUVVJWlBPRF9RVUlaX1FVRVNUSU9OX0FUVEVNUFRFRF9WQUxVRSIgdmFsdWU9IlZlcmRhbmEsOSx0cnVlLGZhbHNlLHRydWUiLz4NCgkJPHVpZm9udCBuYW1lPSJGT05UX1FVSVpQT0RfUVVJWl9TQ09SRV9UQUciIHZhbHVlPSJWZXJkYW5hLDExLHRydWUsZmFsc2UsdHJ1ZSIvPg0KCQk8dWlmb250IG5hbWU9IkZPTlRfUVVJWlBPRF9RVUlaX1NDT1JFIiB2YWx1ZT0iVmVyZGFuYSw5LGZhbHNlLGZhbHNlLHRydWUiLz4NCgkJPHVpZm9udCBuYW1lPSJGT05UX1FVSVpQT0RfUVVJWl9TQ09SRV9WQUxVRSIgdmFsdWU9IlZlcmRhbmEsOSx0cnVlLGZhbHNlLHRydWUiLz4NCgkJPHVpZm9udCBuYW1lPSJGT05UX1FVSVpQT0RfUVVJWl9NQVhTQ09SRSIgdmFsdWU9IlZlcmRhbmEsOSxmYWxzZSxmYWxzZSx0cnVlIi8+DQoJCTx1aWZvbnQgbmFtZT0iRk9OVF9RVUlaUE9EX1FVSVpfTUFYU0NPUkVfVkFMVUUiIHZhbHVlPSJWZXJkYW5hLDksdHJ1ZSxmYWxzZSx0cnVlIi8+DQoJCTx1aWZvbnQgbmFtZT0iRk9OVF9RVUlaUE9EX1FVSVpfUEFTU1NDT1JFIiB2YWx1ZT0iVmVyZGFuYSw5LGZhbHNlLGZhbHNlLHRydWUiLz4NCgkJPHVpZm9udCBuYW1lPSJGT05UX1FVSVpQT0RfUVVJWl9QQVNTU0NPUkVfVkFMVUUiIHZhbHVlPSJWZXJkYW5hLDksdHJ1ZSxmYWxzZSx0cnVlIi8+DQoJCTwhLS0gdWl0ZXh0IC0tPg0KCQk8IS0tIHN1YnN0aXR1dGlvbjogJW4gPT0gc2xpZGUgbnVtYmVyIC0tPg0KCQk8dWl0ZXh0IG5hbWU9IkFUVEFDSE1FTlRfUFJFVklFV19XQVJOSU5HTVNHX1RJVExFU1RSSU5HIiB2YWx1ZT0i2KrYrdiw2YrYsSDYudmGINin2YTZhdix2YHZgtin2KoiLz4NCgkJPHVpdGV4dCBuYW1lPSJBVFRBQ0hNRU5UX1BSRVZJRVdfV0FSTklOR01TRyIgdmFsdWU9ItmE2Kcg2YrZhdmD2YYg2YHYqtitINin2YTZhdix2YHZgtin2Kog2YHZiiDZhtmF2Lcg2KfZhNmF2LnYp9mK2YbYqS4g2KfZhNix2KzYp9ihINin2LPYqtiu2K/Yp9mFINmG2LTYsSDZhNix2KTZitipINin2YTZhtiq2KfYptisLiIvPg0KCQk8dWl0ZXh0IG5hbWU9IlVOTkFNRURTTElERVRJVExFIiB2YWx1ZT0i2LTYsdmK2K3YqSAlbiIvPg0KCQk8dWl0ZXh0IG5hbWU9IkNPTExBQl9MT0NBTF9QTEFZQkFDS19NU0ciIHZhbHVlPSLZitis2LHZiiDYrdin2YTZitin2Ysg2KrYtNi62YrZhCDYp9mE2YXYrdiq2YjZiSDZhdit2YTZitin2YsuINin2YTYqti52KfZiNmGINmE2Kcg2YrYudmF2YQg2YHZiiDZh9iw2Kcg2KfZhNmI2LbYuS4iLz4NCgkJPHVpdGV4dCBuYW1lPSJDT0xMQUJfTE9DQUxfUExBWUJBQ0tfVElUTEUiIHZhbHVlPSLYqti02LrZitmEINmF2K3ZhNmKIi8+DQoJCTx1aXRleHQgbmFtZT0iQ09MTEFCX0xPQ0FMX1BMQVlCQUNLQlROIiB2YWx1ZT0i2YXZiNin2YHZgiIvPg0KCQk8IS0tIHN1YnN0aXR1dGlvbjogJW4gPT0gc2xpZGUgbnVtYmVyIC0tPg0KCQk8IS0tIHN1YnN0aXR1dGlvbjogJXQgPT0gdG90YWwgc2xpZGUgY291bnQgLS0+DQoJCTx1aXRleHQgbmFtZT0iU0NSVUJCQVJTVEFUVVNfU0xJREVJTkZPIiB2YWx1ZT0i2LTYsdmK2K3YqSAlbiAvICV0IHwgIi8+DQoJCTx1aXRleHQgbmFtZT0iU0NSVUJCQVJTVEFUVVNfU1RPUFBFRCIgdmFsdWU9ItmF2KrZiNmC2YEiLz4NCgkJPHVpdGV4dCBuYW1lPSJTQ1JVQkJBUlNUQVRVU19QTEFZSU5HIiB2YWx1ZT0i2YLZitivINin2YTYqti02LrZitmEIi8+DQoJCTx1aXRleHQgbmFtZT0iU0NSVUJCQVJTVEFUVVNfTk9BVURJTyIgdmFsdWU9ItmE2Kcg2YrZiNis2K8g2LXZiNiqIi8+DQoJCTx1aXRleHQgbmFtZT0iU0NSVUJCQVJTVEFUVVNfVklEUExBWUlORyIgdmFsdWU9Itin2YTZgdmK2K/ZitmIINmC2YrYryDYp9mE2KrYtNi62YrZhCIvPg0KCQk8dWl0ZXh0IG5hbWU9IlNDUlVCQkFSU1RBVFVTX0xPQURJTkciIHZhbHVlPSLZitis2LHZiiDYp9mE2KLZhiDYp9mE2KrYrdmF2YrZhC4uLiIvPg0KCQk8dWl0ZXh0IG5hbWU9IlNDUlVCQkFSU1RBVFVTX0JVRkZFUklORyIgdmFsdWU9ItmK2KzYsdmKINin2YTYotmGINin2YTYqtiu2LLZitmGINin2YTZhdik2YLYqiIvPg0KCQk8dWl0ZXh0IG5hbWU9IlNDUlVCQkFSU1RBVFVTX1FVRVNUSU9OIiB2YWx1ZT0i2KfZhNil2KzYp9io2Kkg2LnZhNmJINin2YTYs9ik2KfZhCIvPg0KCQk8dWl0ZXh0IG5hbWU9IlNDUlVCQkFSU1RBVFVTX1JFVklFV1FVSVoiIHZhbHVlPSLZhdix2KfYrNi52Kkg2KfZhNmF2LPYp9io2YLYqSIvPg0KCQk8IS0tIHN1YnN0aXR1dGlvbjogJW0gPT0gbWludXRlcyByZW1haW5pbmcgLS0+DQoJCTwhLS0gc3Vic3RpdHV0aW9uOiAlcyA9PSBzZWNvbmRzIHJlbWFpbmluZyAtLT4NCgkJPHVpdGV4dCBuYW1lPSJFTEFQU0VEIiB2YWx1ZT0iJW0g2K/Zgtin2KbZgiVzINir2YjYp9mGINmF2KrYqNmC2YrYqSIvPg0KCQk8dWl0ZXh0IG5hbWU9Ik5PVEZPVU5EIiB2YWx1ZT0i2YTZhSDZitmP2LnYq9ixINi52YTZiSDYtNmK2KEiLz4NCgkJPHVpdGV4dCBuYW1lPSJBVFRBQ0hNRU5UUyIgdmFsdWU9Itin2YTZhdix2YHZgtin2KoiLz4NCgkJPCEtLSBzdWJzdGl0dXRpb246ICVwID09IGN1cnJlbnQgc3BlYWtlcidzIHRpdGxlIC0tPg0KCQk8dWl0ZXh0IG5hbWU9IkJJT1dJTl9USVRMRSIgdmFsdWU9Itin2YTYs9mK2LHYqSDYp9mE2LDYp9iq2YrYqTogJXAiLz4NCgkJPHVpdGV4dCBuYW1lPSJCSU9CVE5fVElUTEUiIHZhbHVlPSLYp9mE2LPZitix2Kkg2KfZhNiw2KfYqtmK2KkiLz4NCgkJPHVpdGV4dCBuYW1lPSJESVZJREVSQlROX1RJVExFIiB2YWx1ZT0ifCIvPg0KCQk8dWl0ZXh0IG5hbWU9IkNPTlRBQ1RCVE5fVElUTEUiIHZhbHVlPSLYp9iq2LXYp9mEIi8+DQoJCTx1aXRleHQgbmFtZT0iVEFCX1FVSVoiIHZhbHVlPSLZhdiz2KfYqNmC2KkiLz4NCgkJPHVpdGV4dCBuYW1lPSJUQUJfT1VUTElORSIgdmFsdWU9ItmF2K7Yt9i3Ii8+DQoJCTx1aXRleHQgbmFtZT0iVEFCX1RIVU1CIiB2YWx1ZT0i2YXYtdi62ZHYsdipIi8+DQoJCTx1aXRleHQgbmFtZT0iVEFCX05PVEVTIiB2YWx1ZT0i2YXZhNin2K3YuNin2KoiLz4NCgkJPHVpdGV4dCBuYW1lPSJUQUJfU0VBUkNIIiB2YWx1ZT0i2KjYrdirIi8+DQoJCTx1aXRleHQgbmFtZT0iU0xJREVfSEVBRElORyIgdmFsdWU9Iti52YbZiNin2YYg2KfZhNi02LHZitit2KkgIi8+DQoJCTx1aXRleHQgbmFtZT0iRFVSQVRJT05fSEVBRElORyIgdmFsdWU9ItmF2K/YqSIvPg0KCQk8dWl0ZXh0IG5hbWU9IlNFQVJDSF9IRUFESU5HIiB2YWx1ZT0iOtin2YTYqNit2Ksg2LnZhiDZhti1Ii8+DQoJCTx1aXRleHQgbmFtZT0iVEhVTUJfSEVBRElORyIgdmFsdWU9Iti02LHZitit2KkiLz4NCgkJPHVpdGV4dCBuYW1lPSJUSFVNQl9JTkZPIiB2YWx1ZT0i2LnZhtmI2KfZhi/Zhdiv2Kkg2KfZhNi02LHZitit2KkiLz4NCgkJPHVpdGV4dCBuYW1lPSJBVFRBQ0hOQU1FX0hFQURJTkciIHZhbHVlPSLYp9iz2YUg2KfZhNmF2YTZgSIvPg0KCQk8dWl0ZXh0IG5hbWU9IkFUVEFDSFNJWkVfSEVBRElORyIgdmFsdWU9Itin2YTYrdis2YUiLz4NCgkJPHVpdGV4dCBuYW1lPSJTTElERV9OT1RFUyIgdmFsdWU9ItmF2YTYp9it2LjYp9iqINin2YTYtNix2YrYrdipIi8+DQoJCTx1aXRleHQgbmFtZT0iQ09VUlNFX1NUQVRVUyIgdmFsdWU9Itit2KfZhNipINin2YTZiNit2K/YqSIvPg0KCQk8dWl0ZXh0IG5hbWU9IlBBU1NFRF9TVFJJTkciIHZhbHVlPSLZhtis2KfYrSIvPg0KCQk8dWl0ZXh0IG5hbWU9IkZBSUxFRF9TVFJJTkciIHZhbHVlPSLZgdi02YQiLz4NCgkJPCEtLXF1aXogcG9kIGFuZCBtZXNzYWdlIGJveCB0ZXh0cy0tPg0KCQk8dWl0ZXh0IG5hbWU9IlFVSVpQT0RfUVVJWl9BVFRFTVBUIiB2YWx1ZT0i2LHZgtmFINin2YTZhdit2KfZiNmE2Kkg2YHZiiDYp9mE2YXYs9in2KjZgtipOiIvPg0KCQk8dWl0ZXh0IG5hbWU9IlFVSVpQT0RfUVVJWl9BVFRFTVBUX1ZBTFVFIiB2YWx1ZT0iJW4g2YXZhiAldCIvPg0KCQk8dWl0ZXh0IG5hbWU9IlFVSVpQT0RfUVVJWl9TQ09SRSIgdmFsdWU9IjrYp9mE2K/Ysdis2Kkg2KfZhNmF2LPYrNmE2KkiLz4NCgkJPHVpdGV4dCBuYW1lPSJRVUlaUE9EX1FVSVpfUEFTU1NDT1JFIiB2YWx1ZT0iOtiv2LHYrNipINin2YTZhtis2KfYrSIvPg0KCQk8dWl0ZXh0IG5hbWU9IlFVSVpQT0RfUVVJWl9NQVhTQ09SRSIgdmFsdWU9IjrYp9mE2K/Ysdis2Kkg2KfZhNmC2LXZiNmJIi8+DQoJCTx1aXRleHQgbmFtZT0iUVVJWlBPRF9RVUVTQVRNUFRfU1RSIiB2YWx1ZT0i2KfZhNmF2K3Yp9mI2YTYqSAlbiDZhdmGICV0Ii8+DQoJCTx1aXRleHQgbmFtZT0iUVVJWlBPRF9RVUVTVFlQRV9TVFIiIHZhbHVlPSLYp9mE2YbZiNi5OiAlcyIvPg0KCQk8dWl0ZXh0IG5hbWU9IlFVSVpQT0RfUVVFU1RZUEVfR1JEIiB2YWx1ZT0i2KrZhSDYqti12K3Zitit2YciLz4NCgkJPHVpdGV4dCBuYW1lPSJRVUlaUE9EX1FVRVNUWVBFX1NWWSIgdmFsdWU9Itin2LPYqti32YTYp9i5Ii8+DQoJCTx1aXRleHQgbmFtZT0iUVVJWlBPRF9RVUlaQVRNUFRfSU5GIiB2YWx1ZT0i2YTYpyDZhtmH2KfYptmKIi8+DQoJCTx1aXRleHQgbmFtZT0iUVVJWlBPRF9RVUVTQVRNUFRfSU5GIiB2YWx1ZT0i2YTYpyDZhtmH2KfYptmKIi8+DQoJCTx1aXRleHQgbmFtZT0iV0FSTklOR01TR19ZRVNTVFJJTkciIHZhbHVlPSLZhti52YUiLz4NCgkJPHVpdGV4dCBuYW1lPSJXQVJOSU5HTVNHX05PU1RSSU5HIiB2YWx1ZT0i2YTYpyIvPg0KCQk8dWl0ZXh0IG5hbWU9IldBUk5JTkdNU0dfVElUTEVTVFJJTkciIHZhbHVlPSLYqtit2LDZitixINi52YYg2KfZhNiq2YbZgtmEINmB2Yog2KfZhNmF2LPYp9io2YLYqSIvPg0KCQk8dWl0ZXh0IG5hbWU9IldBUk5JTkdNU0dfTVNHU1RSSU5HIiB2YWx1ZT0i2YfZhtin2YMg2KPYs9im2YTYqSDZhNmFINiq2KrZhSDYp9mE2KXYrNin2KjYqSDYudmE2YrZh9inINmB2Yog2KfZhNmF2LPYp9io2YLYqS4g2KfZhNmG2YLYsSDYudmE2Ykg2YbYudmFINiz2YrYrtix2KzZgyDZhdmGINin2YTZhdiz2KfYqNmC2KkuINin2YbZgtixINmE2Kcg2YTZhdiq2KfYqNi52Kkg2KfZhNmF2LPYp9io2YLYqS4iLz4NCgkJPHVpdGV4dCBuYW1lPSJJTkZPUk1BVElPTl9IMjY0X0ZMQVNIUExBWUVSIiB2YWx1ZT0i2YbYs9iu2KkgRmxhc2ggUGxheWVyICDYp9mE2YXYq9io2KrYqSDYrdin2YTZitin2Ysg2LnZhNmJINis2YfYp9iy2YMg2YTYpyDYqtiv2LnZhSDZh9iw2Kcg2KfZhNmB2YrYr9mK2YguINin2YbZgtixINi52YTZiSDZhdmG2LfZgtipINin2YTZgdmK2K/ZitmIINmE2KrZhtiy2YrZhCDYo9it2K/YqyDZhtiz2K7YqSDZhdmGIEZsYXNoIFBsYXllci4iLz4NCgkJPCEtLSBzdWJzdGl0dXRpb246ICVwID09IHByZXNlbnRhdGlvbiB0aXRsZSAtLT4NCgkJPCEtLSBzdWJzdGl0dXRpb246ICVzID09IHNsaWRlIHRpdGxlIC0tPg0KCQk8IS0tIHN1YnN0aXR1dGlvbjogJW4gPT0gc2xpZGUgbnVtYmVyIC0tPg0KCQk8dWl0ZXh0IG5hbWU9IkJPT0tNQVJLIiB2YWx1ZT0iQWRvYmUgUHJlc2VudGVyIC0gJXAiLz4NCgkJPCEtLSBzdWJzdGl0dXRpb246ICVwID09IHByZXNlbnRhdGlvbiB0aXRsZSAtLT4NCgkJPCEtLSBzdWJzdGl0dXRpb246ICVzID09IHNsaWRlIHRpdGxlIC0tPg0KCQk8IS0tIHN1YnN0aXR1dGlvbjogJW4gPT0gc2xpZGUgbnVtYmVyIC0tPg0KCQk8dWl0ZXh0IG5hbWU9IkJPT0tNQVJLU0xJREUiIHZhbHVlPSJBZG9iZSBQcmVzZW50ZXIgLSAlcCAlcyIvPg0KCQk8dWl0ZXh0IG5hbWU9IlNIT1dTSURFQkFSIiB2YWx1ZT0i2KXYuNmH2KfYsSDYp9mE2LTYsdmK2Lcg2KfZhNis2KfZhtio2Yog2YTZhNmF2LTYp9ix2YPZitmGIi8+DQoJCTx1aXRleHQgbmFtZT0iTVVURSIgdmFsdWU9Iti12KfZhdiqIi8+DQoJCTx1aXRleHQgbmFtZT0iRE9DV1JBUF9USVRMRSIgdmFsdWU9Itin2YTZhdmE2YHYp9iqINin2YTZhdix2YHZgtipINmB2YogUHJlc2VudGVyIi8+DQoJCTx1aXRleHQgbmFtZT0iRE9DV1JBUF9NU0ciIHZhbHVlPSLYp9mE2K3Zgdi4INmB2Yog2KzZh9in2LIg2KfZhNmD2YXYqNmK2YjYqtixIi8+DQoJCTx1aXRleHQgbmFtZT0iRE9DV1JBUF9QUk9NUFQiIHZhbHVlPSLYp9mG2YLYsSDZh9mG2Kcg2YTZhNiq2YbYstmK2YQiLz4NCgk8L2xhbmd1YWdlPg0KCTxsYW5ndWFnZSBpZD0iZGUiPg0KCQk8IS0tIGZvcm1hdCBmb3IgdWlmb250IHZhbHVlIGlzICJmb250LHNpemUsaXNib2xkLGlzaXRhbGljLGlzc2hhZG93ZWQiIC0tPg0KCQk8dWlmb250IG5hbWU9IkZPTlRfUVVJWlpJTkciIHZhbHVlPSJWZXJkYW5hLDksZmFsc2UsZmFsc2UsZmFsc2UiLz4NCgkJPHVpZm9udCBuYW1lPSJGT05UX1NDUlVCU1RBVFVTIiB2YWx1ZT0iVmVyZGFuYSw5LHRydWUsZmFsc2UsdHJ1ZSIvPg0KCQk8dWlmb250IG5hbWU9IkZPTlRfU0NSVUJUSU1FIiB2YWx1ZT0iVmVyZGFuYSw5LGZhbHNlLGZhbHNlLHRydWUiLz4NCgkJPHVpZm9udCBuYW1lPSJGT05UX0VMQVBTRURUSU1FIiB2YWx1ZT0iVmVyZGFuYSw5LHRydWUsZmFsc2UsdHJ1ZSIvPg0KCQk8dWlmb250IG5hbWU9IkZPTlRfVVRJTFNNRU5VIiB2YWx1ZT0iVmVyZGFuYSw5LHRydWUsZmFsc2UsZmFsc2UiLz4NCgkJPHVpZm9udCBuYW1lPSJGT05UX1RBQlMiIHZhbHVlPSJWZXJkYW5hLDksdHJ1ZSxmYWxzZSx0cnVlIi8+DQoJCTx1aWZvbnQgbmFtZT0iRk9OVF9QUkVTRU5UQVRJT05OQU1FIiB2YWx1ZT0iVmVyZGFuYSwxNCxmYWxzZSxmYWxzZSx0cnVlIi8+DQoJCTx1aWZvbnQgbmFtZT0iRk9OVF9QUkVTRU5URVJOQU1FIiB2YWx1ZT0iVmVyZGFuYSwxMCx0cnVlLGZhbHNlLHRydWUiLz4NCgkJPHVpZm9udCBuYW1lPSJGT05UX1BSRVNFTlRFUlRJVExFIiB2YWx1ZT0iVmVyZGFuYSwxMCxmYWxzZSxmYWxzZSx0cnVlIi8+DQoJCTx1aWZvbnQgbmFtZT0iRk9OVF9CSU9CVE4iIHZhbHVlPSJWZXJkYW5hLDEwLGZhbHNlLGZhbHNlLHRydWUiLz4NCgkJPHVpZm9udCBuYW1lPSJGT05UX05PVEVTIiB2YWx1ZT0iVmVyZGFuYSwxMSxmYWxzZSxmYWxzZSxmYWxzZSIvPg0KCQk8dWlmb250IG5hbWU9IkZPTlRfT1VUTElORSIgdmFsdWU9IlZlcmRhbmEsMTEsZmFsc2UsZmFsc2UsdHJ1ZSIvPg0KCQk8dWlmb250IG5hbWU9IkZPTlRfU0VBUkNIIiB2YWx1ZT0iVmVyZGFuYSwxMSxmYWxzZSxmYWxzZSx0cnVlIi8+DQoJCTx1aWZvbnQgbmFtZT0iRk9OVF9USFVNQiIgdmFsdWU9IlZlcmRhbmEsOSxmYWxzZSxmYWxzZSx0cnVlIi8+DQoJCTx1aWZvbnQgbmFtZT0iRk9OVF9CSU9XSU4iIHZhbHVlPSJWZXJkYW5hLDExLGZhbHNlLGZhbHNlLGZhbHNlIi8+DQoJCTx1aWZvbnQgbmFtZT0iRk9OVF9MSVNUSEVBRElORyIgdmFsdWU9IlZlcmRhbmEsOSxmYWxzZSxmYWxzZSxmYWxzZSIvPg0KCQk8dWlmb250IG5hbWU9IkZPTlRfV0lOVElUTEUiIHZhbHVlPSJWZXJkYW5hLDksZmFsc2UsZmFsc2UsdHJ1ZSIvPg0KCQk8dWlmb250IG5hbWU9IkZPTlRfQVRUQUNITUVOVFMiIHZhbHVlPSJWZXJkYW5hLDExLGZhbHNlLGZhbHNlLHRydWUiLz4NCgkJPCEtLXF1aXogcG9kIGFuZCBtZXNzYWdlIGJveCB0ZXh0IGZvbnRzLS0+DQoJCTx1aWZvbnQgbmFtZT0iRk9OVF9NU0dCT1hfV0lOVElUTEUiIHZhbHVlPSJWZXJkYW5hLDExLHRydWUsZmFsc2UsdHJ1ZSIvPg0KCQk8dWlmb250IG5hbWU9IkZPTlRfTVNHQk9YX01TRyIgdmFsdWU9IlZlcmRhbmEsMTEsZmFsc2UsZmFsc2UsdHJ1ZSIvPg0KCQk8dWlmb250IG5hbWU9IkZPTlRfTVNHQk9YX09QVElPTlMiIHZhbHVlPSJWZXJkYW5hLDksdHJ1ZSxmYWxzZSx0cnVlIi8+DQoJCTx1aWZvbnQgbmFtZT0iRk9OVF9RVUlaUE9EX1FVSVpfVElUTEUiIHZhbHVlPSJWZXJkYW5hLDExLHRydWUsZmFsc2UsdHJ1ZSIvPg0KCQk8dWlmb250IG5hbWU9IkZPTlRfUVVJWlBPRF9RVUlaX0FUVEVNUFQiIHZhbHVlPSJWZXJkYW5hLDksZmFsc2UsZmFsc2UsdHJ1ZSIvPg0KCQk8dWlmb250IG5hbWU9IkZPTlRfUVVJWlBPRF9RVUlaX0FUVEVNUFRfVkFMVUUiIHZhbHVlPSJWZXJkYW5hLDksdHJ1ZSxmYWxzZSx0cnVlIi8+DQoJCTx1aWZvbnQgbmFtZT0iRk9OVF9RVUlaUE9EX1FVRVNUSU9OX1NDT1JFIiB2YWx1ZT0iVmVyZGFuYSw5LGZhbHNlLGZhbHNlLHRydWUiLz4NCgkJPHVpZm9udCBuYW1lPSJGT05UX1FVSVpQT0RfUVVFU1RJT05fU0NPUkVfVkFMVUUiIHZhbHVlPSJWZXJkYW5hLDksdHJ1ZSxmYWxzZSx0cnVlIi8+DQoJCTx1aWZvbnQgbmFtZT0iRk9OVF9RVUlaUE9EX1FVRVNUSU9OX0FUVEVNUFQiIHZhbHVlPSJWZXJkYW5hLDksZmFsc2UsZmFsc2UsdHJ1ZSIvPg0KCQk8dWlmb250IG5hbWU9IkZPTlRfUVVJWlBPRF9RVUVTVElPTl9BVFRFTVBUX1ZBTFVFIiB2YWx1ZT0iVmVyZGFuYSw5LHRydWUsZmFsc2UsdHJ1ZSIvPg0KCQk8dWlmb250IG5hbWU9IkZPTlRfUVVJWlBPRF9RVUVTVElPTl9UQUciIHZhbHVlPSJWZXJkYW5hLDExLHRydWUsZmFsc2UsdHJ1ZSIvPg0KCQk8dWlmb250IG5hbWU9IkZPTlRfUVVJWlBPRF9RVUlaX1FVRVNUSU9OX0NPVU5UIiB2YWx1ZT0iVmVyZGFuYSw5LGZhbHNlLGZhbHNlLHRydWUiLz4NCgkJPHVpZm9udCBuYW1lPSJGT05UX1FVSVpQT0RfUVVJWl9RVUVTVElPTl9DT1VOVF9WQUxVRSIgdmFsdWU9IlZlcmRhbmEsOSx0cnVlLGZhbHNlLHRydWUiLz4NCgkJPHVpZm9udCBuYW1lPSJGT05UX1FVSVpQT0RfUVVJWl9RVUVTVElPTl9BVFRFTVBURUQiIHZhbHVlPSJWZXJkYW5hLDksZmFsc2UsZmFsc2UsdHJ1ZSIvPg0KCQk8dWlmb250IG5hbWU9IkZPTlRfUVVJWlBPRF9RVUlaX1FVRVNUSU9OX0FUVEVNUFRFRF9WQUxVRSIgdmFsdWU9IlZlcmRhbmEsOSx0cnVlLGZhbHNlLHRydWUiLz4NCgkJPHVpZm9udCBuYW1lPSJGT05UX1FVSVpQT0RfUVVJWl9TQ09SRV9UQUciIHZhbHVlPSJWZXJkYW5hLDExLHRydWUsZmFsc2UsdHJ1ZSIvPg0KCQk8dWlmb250IG5hbWU9IkZPTlRfUVVJWlBPRF9RVUlaX1NDT1JFIiB2YWx1ZT0iVmVyZGFuYSw5LGZhbHNlLGZhbHNlLHRydWUiLz4NCgkJPHVpZm9udCBuYW1lPSJGT05UX1FVSVpQT0RfUVVJWl9TQ09SRV9WQUxVRSIgdmFsdWU9IlZlcmRhbmEsOSx0cnVlLGZhbHNlLHRydWUiLz4NCgkJPHVpZm9udCBuYW1lPSJGT05UX1FVSVpQT0RfUVVJWl9NQVhTQ09SRSIgdmFsdWU9IlZlcmRhbmEsOSxmYWxzZSxmYWxzZSx0cnVlIi8+DQoJCTx1aWZvbnQgbmFtZT0iRk9OVF9RVUlaUE9EX1FVSVpfTUFYU0NPUkVfVkFMVUUiIHZhbHVlPSJWZXJkYW5hLDksdHJ1ZSxmYWxzZSx0cnVlIi8+DQoJCTx1aWZvbnQgbmFtZT0iRk9OVF9RVUlaUE9EX1FVSVpfUEFTU1NDT1JFIiB2YWx1ZT0iVmVyZGFuYSw5LGZhbHNlLGZhbHNlLHRydWUiLz4NCgkJPHVpZm9udCBuYW1lPSJGT05UX1FVSVpQT0RfUVVJWl9QQVNTU0NPUkVfVkFMVUUiIHZhbHVlPSJWZXJkYW5hLDksdHJ1ZSxmYWxzZSx0cnVlIi8+DQoJCTwhLS0gdWl0ZXh0IC0tPg0KCQk8IS0tIHN1YnN0aXR1dGlvbjogJW4gPT0gc2xpZGUgbnVtYmVyIC0tPg0KCQk8dWl0ZXh0IG5hbWU9IkFUVEFDSE1FTlRfUFJFVklFV19XQVJOSU5HTVNHX1RJVExFU1RSSU5HIiB2YWx1ZT0iV2FybnVuZyBiZWltIMOWZmZuZW4gdm9uIEFubGFnZW4iLz4NCgkJPHVpdGV4dCBuYW1lPSJBVFRBQ0hNRU5UX1BSRVZJRVdfV0FSTklOR01TRyIgdmFsdWU9IkFuaMOkbmdlIGvDtm5uZW4gbmljaHQgaW0gVm9yc2NoYXUtTW9kdXMgZ2XDtmZmbmV0IHdlcmRlbi4gVmVyd2VuZGVuIFNpZSDigJ5WZXLDtmZmZW50bGljaGVu4oCcLCB1bSBkaWUgRXJnZWJuaXNzZSBhbnp1emVpZ2VuLiIvPg0KCQk8dWl0ZXh0IG5hbWU9IkNPTExBQl9MT0NBTF9QTEFZQkFDS19NU0ciIHZhbHVlPSJJbmhhbHQgd2lyZCBsb2thbCBnZXNwaWVsdC4gWnVzYW1tZW5hcmJlaXQgZnVua3Rpb25pZXJ0IGluIGRpZXNlbSBNb2R1cyBuaWNodC4iLz4NCgkJPHVpdGV4dCBuYW1lPSJDT0xMQUJfTE9DQUxfUExBWUJBQ0tfVElUTEUiIHZhbHVlPSJMb2thbGUgV2llZGVyZ2FiZSIvPg0KCQk8dWl0ZXh0IG5hbWU9IkNPTExBQl9MT0NBTF9QTEFZQkFDS0JUTiIgdmFsdWU9Ik9LIi8+DQoJCTx1aXRleHQgbmFtZT0iVU5OQU1FRFNMSURFVElUTEUiIHZhbHVlPSJGb2xpZSAlbiIvPg0KCQk8IS0tIHN1YnN0aXR1dGlvbjogJW4gPT0gc2xpZGUgbnVtYmVyIC0tPg0KCQk8IS0tIHN1YnN0aXR1dGlvbjogJXQgPT0gdG90YWwgc2xpZGUgY291bnQgLS0+DQoJCTx1aXRleHQgbmFtZT0iU0NSVUJCQVJTVEFUVVNfU0xJREVJTkZPIiB2YWx1ZT0iRm9saWUgJW4gLyAldCB8ICIvPg0KCQk8dWl0ZXh0IG5hbWU9IlNDUlVCQkFSU1RBVFVTX1NUT1BQRUQiIHZhbHVlPSJCZWVuZGV0Ii8+DQoJCTx1aXRleHQgbmFtZT0iU0NSVUJCQVJTVEFUVVNfUExBWUlORyIgdmFsdWU9IldpZWRlcmdhYmUiLz4NCgkJPHVpdGV4dCBuYW1lPSJTQ1JVQkJBUlNUQVRVU19OT0FVRElPIiB2YWx1ZT0iS2VpbiBBdWRpbyIvPg0KCQk8dWl0ZXh0IG5hbWU9IlNDUlVCQkFSU1RBVFVTX1ZJRFBMQVlJTkciIHZhbHVlPSJWaWRlbyB3aXJkIGFiZ2VzcGllbHQiLz4NCgkJPHVpdGV4dCBuYW1lPSJTQ1JVQkJBUlNUQVRVU19MT0FESU5HIiB2YWx1ZT0iTGFkZW4iLz4NCgkJPHVpdGV4dCBuYW1lPSJTQ1JVQkJBUlNUQVRVU19CVUZGRVJJTkciIHZhbHVlPSJQdWZmZXJuIi8+DQoJCTx1aXRleHQgbmFtZT0iU0NSVUJCQVJTVEFUVVNfUVVFU1RJT04iIHZhbHVlPSJGcmFnZSBiZWFudHdvcnRlbiIvPg0KCQk8dWl0ZXh0IG5hbWU9IlNDUlVCQkFSU1RBVFVTX1JFVklFV1FVSVoiIHZhbHVlPSJOb2NobWFscyBkdXJjaHNlaGVuIi8+DQoJCTwhLS0gc3Vic3RpdHV0aW9uOiAlbSA9PSBtaW51dGVzIHJlbWFpbmluZyAtLT4NCgkJPCEtLSBzdWJzdGl0dXRpb246ICVzID09IHNlY29uZHMgcmVtYWluaW5nIC0tPg0KCQk8dWl0ZXh0IG5hbWU9IkVMQVBTRUQiIHZhbHVlPSJSZXN0ZGF1ZXI6ICVtIE1pbnV0ZW4gJXMgU2VrdW5kZW4iLz4NCgkJPHVpdGV4dCBuYW1lPSJOT1RGT1VORCIgdmFsdWU9Ik5pY2h0cyBnZWZ1bmRlbiIvPg0KCQk8dWl0ZXh0IG5hbWU9IkFUVEFDSE1FTlRTIiB2YWx1ZT0iQW5sYWdlbiIvPg0KCQk8IS0tIHN1YnN0aXR1dGlvbjogJXAgPT0gY3VycmVudCBzcGVha2VyJ3MgdGl0bGUgLS0+DQoJCTx1aXRleHQgbmFtZT0iQklPV0lOX1RJVExFIiB2YWx1ZT0iU3ByZWNoZXI6ICVwIi8+DQoJCTx1aXRleHQgbmFtZT0iQklPQlROX1RJVExFIiB2YWx1ZT0iU3ByZWNoZXIiLz4NCgkJPHVpdGV4dCBuYW1lPSJESVZJREVSQlROX1RJVExFIiB2YWx1ZT0ifCIvPg0KCQk8dWl0ZXh0IG5hbWU9IkNPTlRBQ1RCVE5fVElUTEUiIHZhbHVlPSJLb250YWt0Ii8+DQoJCTx1aXRleHQgbmFtZT0iVEFCX1FVSVoiIHZhbHVlPSJRdWl6Ii8+DQoJCTx1aXRleHQgbmFtZT0iVEFCX09VVExJTkUiIHZhbHVlPSJTdHJ1a3R1ciIvPg0KCQk8dWl0ZXh0IG5hbWU9IlRBQl9USFVNQiIgdmFsdWU9Ik1pbmlhdHVyIi8+DQoJCTx1aXRleHQgbmFtZT0iVEFCX05PVEVTIiB2YWx1ZT0iTm90aXplbiIvPg0KCQk8dWl0ZXh0IG5hbWU9IlRBQl9TRUFSQ0giIHZhbHVlPSJTdWNoZW4iLz4NCgkJPHVpdGV4dCBuYW1lPSJTTElERV9IRUFESU5HIiB2YWx1ZT0iRm9saWVudGl0ZWwiLz4NCgkJPHVpdGV4dCBuYW1lPSJEVVJBVElPTl9IRUFESU5HIiB2YWx1ZT0iRGF1ZXIiLz4NCgkJPHVpdGV4dCBuYW1lPSJTRUFSQ0hfSEVBRElORyIgdmFsdWU9IlRleHQgc3VjaGVuOiIvPg0KCQk8dWl0ZXh0IG5hbWU9IlRIVU1CX0hFQURJTkciIHZhbHVlPSJGb2xpZSIvPg0KCQk8dWl0ZXh0IG5hbWU9IlRIVU1CX0lORk8iIHZhbHVlPSJGb2xpZW50aXRlbC9EYXVlciIvPg0KCQk8dWl0ZXh0IG5hbWU9IkFUVEFDSE5BTUVfSEVBRElORyIgdmFsdWU9IkRhdGVpbmFtZSIvPg0KCQk8dWl0ZXh0IG5hbWU9IkFUVEFDSFNJWkVfSEVBRElORyIgdmFsdWU9Ikdyw7bDn2UiLz4NCgkJPHVpdGV4dCBuYW1lPSJTTElERV9OT1RFUyIgdmFsdWU9IkZvbGllbm5vdGl6ZW4iLz4NCgkJPHVpdGV4dCBuYW1lPSJDT1VSU0VfU1RBVFVTIiB2YWx1ZT0iTW9kdWxzdGF0dXMiLz4NCgkJPHVpdGV4dCBuYW1lPSJQQVNTRURfU1RSSU5HIiB2YWx1ZT0iRXJmb2xncmVpY2giLz4NCgkJPHVpdGV4dCBuYW1lPSJGQUlMRURfU1RSSU5HIiB2YWx1ZT0iRmVobGdlc2NobGFnZW4iLz4NCgkJPCEtLXF1aXogcG9kIGFuZCBtZXNzYWdlIGJveCB0ZXh0cy0tPg0KCQk8dWl0ZXh0IG5hbWU9IlFVSVpQT0RfUVVJWl9BVFRFTVBUIiB2YWx1ZT0iUXVpenZlcnN1Y2g6Ii8+DQoJCTx1aXRleHQgbmFtZT0iUVVJWlBPRF9RVUlaX0FUVEVNUFRfVkFMVUUiIHZhbHVlPSIlbiB2b24gJXQiLz4NCgkJPHVpdGV4dCBuYW1lPSJRVUlaUE9EX1FVSVpfU0NPUkUiIHZhbHVlPSJFcnJlaWNodDoiLz4NCgkJPHVpdGV4dCBuYW1lPSJRVUlaUE9EX1FVSVpfUEFTU1NDT1JFIiB2YWx1ZT0iTWluZGVzdHB1bmt0emFobDoiLz4NCgkJPHVpdGV4dCBuYW1lPSJRVUlaUE9EX1FVSVpfTUFYU0NPUkUiIHZhbHVlPSJNYXhpbWFsZSBQdW5rdHphaGw6Ii8+DQoJCTx1aXRleHQgbmFtZT0iUVVJWlBPRF9RVUVTQVRNUFRfU1RSIiB2YWx1ZT0iVmVyc3VjaDogJW4gdm9uICV0Ii8+DQoJCTx1aXRleHQgbmFtZT0iUVVJWlBPRF9RVUVTVFlQRV9TVFIiIHZhbHVlPSJUeXA6ICVzIi8+DQoJCTx1aXRleHQgbmFtZT0iUVVJWlBPRF9RVUVTVFlQRV9HUkQiIHZhbHVlPSJCZXdlcnRldCIvPg0KCQk8dWl0ZXh0IG5hbWU9IlFVSVpQT0RfUVVFU1RZUEVfU1ZZIiB2YWx1ZT0iVW1mcmFnZSIvPg0KCQk8dWl0ZXh0IG5hbWU9IlFVSVpQT0RfUVVJWkFUTVBUX0lORiIgdmFsdWU9IlVuZW5kbGljaCIvPg0KCQk8dWl0ZXh0IG5hbWU9IlFVSVpQT0RfUVVFU0FUTVBUX0lORiIgdmFsdWU9IlVuZW5kbGljaCIvPg0KCQk8dWl0ZXh0IG5hbWU9IldBUk5JTkdNU0dfWUVTU1RSSU5HIiB2YWx1ZT0iSmEiLz4NCgkJPHVpdGV4dCBuYW1lPSJXQVJOSU5HTVNHX05PU1RSSU5HIiB2YWx1ZT0iTmVpbiIvPg0KCQk8dWl0ZXh0IG5hbWU9IldBUk5JTkdNU0dfVElUTEVTVFJJTkciIHZhbHVlPSJRdWl6bmF2aWdhdGlvbnN3YXJudW5nIi8+DQoJCTx1aXRleHQgbmFtZT0iV0FSTklOR01TR19NU0dTVFJJTkciIHZhbHVlPSJJbiBkaWVzZW0gUXVpeiBnaWJ0IGVzIHVuYmVhbnR3b3J0ZXRlIEZyYWdlbi4mI3hBOyYjeEE7V2VubiBTaWUgYXVmICZxdW90O0phJnF1b3Q7IGtsaWNrZW4sIHdpcmQgZGFzIFF1aXogYmVlbmRldC4gS2xpY2tlbiBTaWUgYXVmICZxdW90O05laW4mcXVvdDssIHVtIG1pdCBkZW0gUXVpeiBmb3J0enVmYWhyZW4uIi8+DQoJCTx1aXRleHQgbmFtZT0iSU5GT1JNQVRJT05fSDI2NF9GTEFTSFBMQVlFUiIgdmFsdWU9IkRhcyBWaWRlbyB3aXJkIHZvbiBkZXIgbW9tZW50YW4gYXVmIGRpZXNlbSBDb21wdXRlciBpbnN0YWxsaWVydGVuIFZlcnNpb24gdm9uIEZsYXNoIFBsYXllciBuaWNodCB1bnRlcnN0w7x0enQuIEtsaWNrZW4gU2llIGF1ZiBkZW4gVmlkZW9iZXJlaWNoLCB1bSBkaWUgYWt0dWVsbGUgVmVyc2lvbiB2b24gRmxhc2ggUGxheWVyIGhlcnVudGVyenVsYWRlbi4iLz4NCgkJPCEtLSBzdWJzdGl0dXRpb246ICVwID09IHByZXNlbnRhdGlvbiB0aXRsZSAtLT4NCgkJPCEtLSBzdWJzdGl0dXRpb246ICVzID09IHNsaWRlIHRpdGxlIC0tPg0KCQk8IS0tIHN1YnN0aXR1dGlvbjogJW4gPT0gc2xpZGUgbnVtYmVyIC0tPg0KCQk8dWl0ZXh0IG5hbWU9IkJPT0tNQVJLIiB2YWx1ZT0iQWRvYmUgUHJlc2VudGVyIC0gJXAiLz4NCgkJPCEtLSBzdWJzdGl0dXRpb246ICVwID09IHByZXNlbnRhdGlvbiB0aXRsZSAtLT4NCgkJPCEtLSBzdWJzdGl0dXRpb246ICVzID09IHNsaWRlIHRpdGxlIC0tPg0KCQk8IS0tIHN1YnN0aXR1dGlvbjogJW4gPT0gc2xpZGUgbnVtYmVyIC0tPg0KCQk8dWl0ZXh0IG5hbWU9IkJPT0tNQVJLU0xJREUiIHZhbHVlPSJBZG9iZSBQcmVzZW50ZXIgLSAlcCAlcyIvPg0KCQk8dWl0ZXh0IG5hbWU9IlNIT1dTSURFQkFSIiB2YWx1ZT0iRGVuIFRlaWxuZWhtZXJuIGRpZSBTZWl0ZW5sZWlzdGUgYW56ZWlnZW4iLz4NCgkJPHVpdGV4dCBuYW1lPSJNVVRFIiB2YWx1ZT0iQXVzIi8+DQoJCTx1aXRleHQgbmFtZT0iRE9DV1JBUF9USVRMRSIgdmFsdWU9IlByZXNlbnRlci1BbmhhbmciLz4NCgkJPHVpdGV4dCBuYW1lPSJET0NXUkFQX01TRyIgdmFsdWU9IkF1ZiBtZWluZW0gQXJiZWl0c3BsYXR6IHNwZWljaGVybiIvPg0KCQk8dWl0ZXh0IG5hbWU9IkRPQ1dSQVBfUFJPTVBUIiB2YWx1ZT0iWnVtIEhlcnVudGVybGFkZW4ga2xpY2tlbiIvPg0KCTwvbGFuZ3VhZ2U+DQoJPGxhbmd1YWdlIGlkPSJmciI+DQoJCTwhLS0gZm9ybWF0IGZvciB1aWZvbnQgdmFsdWUgaXMgImZvbnQsc2l6ZSxpc2JvbGQsaXNpdGFsaWMsaXNzaGFkb3dlZCIgLS0+DQoJCTx1aWZvbnQgbmFtZT0iRk9OVF9RVUlaWklORyIgdmFsdWU9IlZlcmRhbmEsOSxmYWxzZSxmYWxzZSxmYWxzZSIvPg0KCQk8dWlmb250IG5hbWU9IkZPTlRfU0NSVUJTVEFUVVMiIHZhbHVlPSJWZXJkYW5hLDksdHJ1ZSxmYWxzZSx0cnVlIi8+DQoJCTx1aWZvbnQgbmFtZT0iRk9OVF9TQ1JVQlRJTUUiIHZhbHVlPSJWZXJkYW5hLDksZmFsc2UsZmFsc2UsdHJ1ZSIvPg0KCQk8dWlmb250IG5hbWU9IkZPTlRfRUxBUFNFRFRJTUUiIHZhbHVlPSJWZXJkYW5hLDksdHJ1ZSxmYWxzZSx0cnVlIi8+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DQoJCTx1aWZvbnQgbmFtZT0iRk9OVF9PVVRMSU5FIiB2YWx1ZT0iVmVyZGFuYSwxMSxmYWxzZSxmYWxzZSx0cnVlIi8+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DQoJCTx1aWZvbnQgbmFtZT0iRk9OVF9XSU5USVRMRSIgdmFsdWU9IlZlcmRhbmEsOSxmYWxzZSxmYWxzZSx0cnVlIi8+DQoJCTx1aWZvbnQgbmFtZT0iRk9OVF9BVFRBQ0hNRU5UUyIgdmFsdWU9IlZlcmRhbmEsMTEsZmFsc2UsZmFsc2UsdHJ1ZSIvPg0KCQk8IS0tcXVpeiBwb2QgYW5kIG1lc3NhZ2UgYm94IHRleHQgZm9udHMtLT4NCgkJPHVpZm9udCBuYW1lPSJGT05UX01TR0JPWF9XSU5USVRMRSIgdmFsdWU9IlZlcmRhbmEsMTEsdHJ1ZSxmYWxzZSx0cnVlIi8+DQoJCTx1aWZvbnQgbmFtZT0iRk9OVF9NU0dCT1hfTVNHIiB2YWx1ZT0iVmVyZGFuYSwxMSxmYWxzZSxmYWxzZSx0cnVlIi8+DQoJCTx1aWZvbnQgbmFtZT0iRk9OVF9NU0dCT1hfT1BUSU9OUyIgdmFsdWU9IlZlcmRhbmEsOSx0cnVlLGZhbHNlLHRydWUiLz4NCgkJPHVpZm9udCBuYW1lPSJGT05UX1FVSVpQT0RfUVVJWl9USVRMRSIgdmFsdWU9IlZlcmRhbmEsMTEsdHJ1ZSxmYWxzZSx0cnVlIi8+DQoJCTx1aWZvbnQgbmFtZT0iRk9OVF9RVUlaUE9EX1FVSVpfQVRURU1QVCIgdmFsdWU9IlZlcmRhbmEsOSxmYWxzZSxmYWxzZSx0cnVlIi8+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DQoJCTx1aWZvbnQgbmFtZT0iRk9OVF9RVUlaUE9EX1FVRVNUSU9OX0FUVEVNUFRfVkFMVUUiIHZhbHVlPSJWZXJkYW5hLDksdHJ1ZSxmYWxzZSx0cnVlIi8+DQoJCTx1aWZvbnQgbmFtZT0iRk9OVF9RVUlaUE9EX1FVRVNUSU9OX1RBRyIgdmFsdWU9IlZlcmRhbmEsMTEsdHJ1ZSxmYWxzZSx0cnVlIi8+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DQoJCTx1aWZvbnQgbmFtZT0iRk9OVF9RVUlaUE9EX1FVSVpfUVVFU1RJT05fQVRURU1QVEVEX1ZBTFVFIiB2YWx1ZT0iVmVyZGFuYSw5LHRydWUsZmFsc2UsdHJ1ZSIvPg0KCQk8dWlmb250IG5hbWU9IkZPTlRfUVVJWlBPRF9RVUlaX1NDT1JFX1RBRyIgdmFsdWU9IlZlcmRhbmEsMTEsdHJ1ZSxmYWxzZSx0cnVlIi8+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DQoJCTwhLS0gc3Vic3RpdHV0aW9uOiAlbiA9PSBzbGlkZSBudW1iZXIgLS0+DQoJCTx1aXRleHQgbmFtZT0iQVRUQUNITUVOVF9QUkVWSUVXX1dBUk5JTkdNU0dfVElUTEVTVFJJTkciIHZhbHVlPSJBdmVydGlzc2VtZW50IGNvbmNlcm5hbnQgbGEgcGnDqGNlIGpvaW50ZSIvPg0KCQk8dWl0ZXh0IG5hbWU9IkFUVEFDSE1FTlRfUFJFVklFV19XQVJOSU5HTVNHIiB2YWx1ZT0iTGVzIHBpw6hjZXMgam9pbnRlcyBuZSBwZXV2ZW50IHBhcyDDqnRyZSBvdXZlcnRlcyBlbiBtb2RlIEFwZXLDp3UuIFV0aWxpc2V6IGxhIHB1YmxpY2F0aW9uIHBvdXIgYWZmaWNoZXIgbGVzIHLDqXN1bHRhdHMuIi8+DQoJCTx1aXRleHQgbmFtZT0iQ09MTEFCX0xPQ0FMX1BMQVlCQUNLX01TRyIgdmFsdWU9IkxlIGNvbnRlbnUgZXN0IGx1IGxvY2FsZW1lbnQuIExhIGNvbGxhYm9yYXRpb24gbuKAmWVzdCBwYXMgcHJpc2UgZW4gY2hhcmdlIHBvdXIgY2UgbW9kZS4iLz4NCgkJPHVpdGV4dCBuYW1lPSJDT0xMQUJfTE9DQUxfUExBWUJBQ0tfVElUTEUiIHZhbHVlPSJMZWN0dXJlIGxvY2FsZSIvPg0KCQk8dWl0ZXh0IG5hbWU9IkNPTExBQl9MT0NBTF9QTEFZQkFDS0JUTiIgdmFsdWU9Ik9rIi8+DQoJCTx1aXRleHQgbmFtZT0iVU5OQU1FRFNMSURFVElUTEUiIHZhbHVlPSJEaWFwb3NpdGl2ZSAlbiIvPg0KCQk8IS0tIHN1YnN0aXR1dGlvbjogJW4gPT0gc2xpZGUgbnVtYmVyIC0tPg0KCQk8IS0tIHN1YnN0aXR1dGlvbjogJXQgPT0gdG90YWwgc2xpZGUgY291bnQgLS0+DQoJCTx1aXRleHQgbmFtZT0iU0NSVUJCQVJTVEFUVVNfU0xJREVJTkZPIiB2YWx1ZT0iRGlhcG9zaXRpdmUgJW4gLyAldCB8ICIvPg0KCQk8dWl0ZXh0IG5hbWU9IlNDUlVCQkFSU1RBVFVTX1NUT1BQRUQiIHZhbHVlPSJBcnLDqnTDqWUiLz4NCgkJPHVpdGV4dCBuYW1lPSJTQ1JVQkJBUlNUQVRVU19QTEFZSU5HIiB2YWx1ZT0iTGVjdHVyZSIvPg0KCQk8dWl0ZXh0IG5hbWU9IlNDUlVCQkFSU1RBVFVTX05PQVVESU8iIHZhbHVlPSJQYXMgZGUgc29uIi8+DQoJCTx1aXRleHQgbmFtZT0iU0NSVUJCQVJTVEFUVVNfVklEUExBWUlORyIgdmFsdWU9IkxlY3R1cmUgdmlkw6lvIGVuIGNvdXJzIi8+DQoJCTx1aXRleHQgbmFtZT0iU0NSVUJCQVJTVEFUVVNfTE9BRElORyIgdmFsdWU9IkNoYXJnZW1lbnQgZW4gY291cnMiLz4NCgkJPHVpdGV4dCBuYW1lPSJTQ1JVQkJBUlNUQVRVU19CVUZGRVJJTkciIHZhbHVlPSJNaXNlIGVuIG3DqW1vaXJlIi8+DQoJCTx1aXRleHQgbmFtZT0iU0NSVUJCQVJTVEFUVVNfUVVFU1RJT04iIHZhbHVlPSJSw6lwb25kcmUgw6AgbGEgcXVlc3Rpb24iLz4NCgkJPHVpdGV4dCBuYW1lPSJTQ1JVQkJBUlNUQVRVU19SRVZJRVdRVUlaIiB2YWx1ZT0iUsOpdmlzaW9uIGR1IHF1ZXN0aW9ubmFpcmUiLz4NCgkJPCEtLSBzdWJzdGl0dXRpb246ICVtID09IG1pbnV0ZXMgcmVtYWluaW5nIC0tPg0KCQk8IS0tIHN1YnN0aXR1dGlvbjogJXMgPT0gc2Vjb25kcyByZW1haW5pbmcgLS0+DQoJCTx1aXRleHQgbmFtZT0iRUxBUFNFRCIgdmFsdWU9IiVtIG1pbnV0ZXMgJXMgc2Vjb25kZXMgcmVzdGFudGVzIi8+DQoJCTx1aXRleHQgbmFtZT0iTk9URk9VTkQiIHZhbHVlPSJSaWVuIHRyb3V2w6kiLz4NCgkJPHVpdGV4dCBuYW1lPSJBVFRBQ0hNRU5UUyIgdmFsdWU9IlBpw6hjZXMgam9pbnRlcyIvPg0KCQk8IS0tIHN1YnN0aXR1dGlvbjogJXAgPT0gY3VycmVudCBzcGVha2VyJ3MgdGl0bGUgLS0+DQoJCTx1aXRleHQgbmFtZT0iQklPV0lOX1RJVExFIiB2YWx1ZT0iQmlvIDogJXAiLz4NCgkJPHVpdGV4dCBuYW1lPSJCSU9CVE5fVElUTEUiIHZhbHVlPSJCaW8gOiIvPg0KCQk8dWl0ZXh0IG5hbWU9IkRJVklERVJCVE5fVElUTEUiIHZhbHVlPSJ8Ii8+DQoJCTx1aXRleHQgbmFtZT0iQ09OVEFDVEJUTl9USVRMRSIgdmFsdWU9IkNvbnRhY3QiLz4NCgkJPHVpdGV4dCBuYW1lPSJUQUJfUVVJWiIgdmFsdWU9IlF1aXoiLz4NCgkJPHVpdGV4dCBuYW1lPSJUQUJfT1VUTElORSIgdmFsdWU9IlBsYW4iLz4NCgkJPHVpdGV4dCBuYW1lPSJUQUJfVEhVTUIiIHZhbHVlPSJEaWFwb3MiLz4NCgkJPHVpdGV4dCBuYW1lPSJUQUJfTk9URVMiIHZhbHVlPSJOb3RlcyIvPg0KCQk8dWl0ZXh0IG5hbWU9IlRBQl9TRUFSQ0giIHZhbHVlPSJSZWNoZXJjaGUiLz4NCgkJPHVpdGV4dCBuYW1lPSJTTElERV9IRUFESU5HIiB2YWx1ZT0iVGl0cmUgZGUgbGEgZGlhcG9zaXRpdmUiLz4NCgkJPHVpdGV4dCBuYW1lPSJEVVJBVElPTl9IRUFESU5HIiB2YWx1ZT0iRHVyw6llIi8+DQoJCTx1aXRleHQgbmFtZT0iU0VBUkNIX0hFQURJTkciIHZhbHVlPSJSZWNoZXJjaGUgZGUgdGV4dGUgOiIvPg0KCQk8dWl0ZXh0IG5hbWU9IlRIVU1CX0hFQURJTkciIHZhbHVlPSJEaWFwb3NpdGl2ZSIvPg0KCQk8dWl0ZXh0IG5hbWU9IlRIVU1CX0lORk8iIHZhbHVlPSJUaXRyZS9kdXLDqWUiLz4NCgkJPHVpdGV4dCBuYW1lPSJBVFRBQ0hOQU1FX0hFQURJTkciIHZhbHVlPSJOb20gZGUgZmljaGllciIvPg0KCQk8dWl0ZXh0IG5hbWU9IkFUVEFDSFNJWkVfSEVBRElORyIgdmFsdWU9IlRhaWxsZSIvPg0KCQk8dWl0ZXh0IG5hbWU9IlNMSURFX05PVEVTIiB2YWx1ZT0iQ29tbWVudGFpcmVzIGRlcyBkaWFwb3NpdGl2ZXMiLz4NCgkJPHVpdGV4dCBuYW1lPSJDT1VSU0VfU1RBVFVTIiB2YWx1ZT0iU3RhdHV0IGR1IG1vZHVsZSIvPg0KCQk8dWl0ZXh0IG5hbWU9IlBBU1NFRF9TVFJJTkciIHZhbHVlPSJSw6l1c3NpIi8+DQoJCTx1aXRleHQgbmFtZT0iRkFJTEVEX1NUUklORyIgdmFsdWU9IkVjaG91w6kiLz4NCgkJPCEtLXF1aXogcG9kIGFuZCBtZXNzYWdlIGJveCB0ZXh0cy0tPg0KCQk8dWl0ZXh0IG5hbWU9IlFVSVpQT0RfUVVJWl9BVFRFTVBUIiB2YWx1ZT0iVGVudGF0aXZlIGRlIHF1ZXN0aW9ubmFpcmUgOiIvPg0KCQk8dWl0ZXh0IG5hbWU9IlFVSVpQT0RfUVVJWl9BVFRFTVBUX1ZBTFVFIiB2YWx1ZT0iJW4gc3VyICV0Ii8+DQoJCTx1aXRleHQgbmFtZT0iUVVJWlBPRF9RVUlaX1NDT1JFIiB2YWx1ZT0iTm90ZSBvYnRlbnVlIDoiLz4NCgkJPHVpdGV4dCBuYW1lPSJRVUlaUE9EX1FVSVpfUEFTU1NDT1JFIiB2YWx1ZT0iTm90ZSBkJ2FkbWlzc2liaWxpdMOpwqA6Ii8+DQoJCTx1aXRleHQgbmFtZT0iUVVJWlBPRF9RVUlaX01BWFNDT1JFIiB2YWx1ZT0iTm90ZSBtYXhpbWFsZSA6Ii8+DQoJCTx1aXRleHQgbmFtZT0iUVVJWlBPRF9RVUVTQVRNUFRfU1RSIiB2YWx1ZT0iVGVudGF0aXZlIDogJW4gc3VyICV0Ii8+DQoJCTx1aXRleHQgbmFtZT0iUVVJWlBPRF9RVUVTVFlQRV9TVFIiIHZhbHVlPSJUeXBlOiAlcyIvPg0KCQk8dWl0ZXh0IG5hbWU9IlFVSVpQT0RfUVVFU1RZUEVfR1JEIiB2YWx1ZT0iTm90w6kiLz4NCgkJPHVpdGV4dCBuYW1lPSJRVUlaUE9EX1FVRVNUWVBFX1NWWSIgdmFsdWU9IkVucXXDqnRlIi8+DQoJCTx1aXRleHQgbmFtZT0iUVVJWlBPRF9RVUlaQVRNUFRfSU5GIiB2YWx1ZT0iSWxsaW1pdMOpIi8+DQoJCTx1aXRleHQgbmFtZT0iUVVJWlBPRF9RVUVTQVRNUFRfSU5GIiB2YWx1ZT0iSWxsaW1pdMOpIi8+DQoJCTx1aXRleHQgbmFtZT0iV0FSTklOR01TR19ZRVNTVFJJTkciIHZhbHVlPSJPdWkiLz4NCgkJPHVpdGV4dCBuYW1lPSJXQVJOSU5HTVNHX05PU1RSSU5HIiB2YWx1ZT0iTm9uIi8+DQoJCTx1aXRleHQgbmFtZT0iV0FSTklOR01TR19USVRMRVNUUklORyIgdmFsdWU9IkF2ZXJ0aXNzZW1lbnQgZGUgbmF2aWdhdGlvbiBkdSBxdWVzdGlvbm5haXJlIi8+DQoJCTx1aXRleHQgbmFtZT0iV0FSTklOR01TR19NU0dTVFJJTkciIHZhbHVlPSJWb3VzIG4nYXZleiBwYXMgcsOpcG9uZHUgw6AgY2VydGFpbmVzIHF1ZXN0aW9ucyBkZSBjZSBxdWVzdGlvbm5haXJlLiYjeEE7JiN4QTtTaSB2b3VzIGNsaXF1ZXogc3VyIE91aSwgdm91cyBxdWl0dGVyZXogbGUgcXVlc3Rpb25uYWlyZS4gQ2xpcXVleiBzdXIgTm9uIHBvdXIgY29udGludWVyIGxlIHF1ZXN0aW9ubmFpcmUuIi8+DQoJCTx1aXRleHQgbmFtZT0iSU5GT1JNQVRJT05fSDI2NF9GTEFTSFBMQVlFUiIgdmFsdWU9IkxhIHZlcnNpb24gZGUgRmxhc2ggUGxheWVyIGFjdHVlbGxlbWVudCBpbnN0YWxsw6llIHN1ciB2b3RyZSBtYWNoaW5lIG5lIHByZW5kIHBhcyBlbiBjaGFyZ2UgY2UgdHlwZSBkZSB2aWTDqW8uIENsaXF1ZXogc3VyIGxhIHpvbmUgdmlkw6lvIHBvdXIgdMOpbMOpY2hhcmdlciBsYSBkZXJuacOocmUgdmVyc2lvbiBkZSBGbGFzaCBQbGF5ZXIuIi8+DQoJCTwhLS0gc3Vic3RpdHV0aW9uOiAlcCA9PSBwcmVzZW50YXRpb24gdGl0bGUgLS0+DQoJCTwhLS0gc3Vic3RpdHV0aW9uOiAlcyA9PSBzbGlkZSB0aXRsZSAtLT4NCgkJPCEtLSBzdWJzdGl0dXRpb246ICVuID09IHNsaWRlIG51bWJlciAtLT4NCgkJPHVpdGV4dCBuYW1lPSJCT09LTUFSSyIgdmFsdWU9IkFkb2JlIFByZXNlbnRlciAtICVwIi8+DQoJCTwhLS0gc3Vic3RpdHV0aW9uOiAlcCA9PSBwcmVzZW50YXRpb24gdGl0bGUgLS0+DQoJCTwhLS0gc3Vic3RpdHV0aW9uOiAlcyA9PSBzbGlkZSB0aXRsZSAtLT4NCgkJPCEtLSBzdWJzdGl0dXRpb246ICVuID09IHNsaWRlIG51bWJlciAtLT4NCgkJPHVpdGV4dCBuYW1lPSJCT09LTUFSS1NMSURFIiB2YWx1ZT0iQWRvYmUgUHJlc2VudGVyIC0gJXAgJXMiLz4NCgkJPHVpdGV4dCBuYW1lPSJTSE9XU0lERUJBUiIgdmFsdWU9Ik1vbnRyZXIgbCdlbmNhZHLDqSBhdXggcGFydGljaXBhbnRzIi8+DQoJCTx1aXRleHQgbmFtZT0iTVVURSIgdmFsdWU9Ik11ZXQiLz4NCgkJPHVpdGV4dCBuYW1lPSJET0NXUkFQX1RJVExFIiB2YWx1ZT0iUGnDqGNlIGpvaW50ZSBQcmVzZW50ZXIiLz4NCgkJPHVpdGV4dCBuYW1lPSJET0NXUkFQX01TRyIgdmFsdWU9IkVucmVnaXN0cmVyIHN1ciBtb24gb3JkaW5hdGV1ciIvPg0KCQk8dWl0ZXh0IG5hbWU9IkRPQ1dSQVBfUFJPTVBUIiB2YWx1ZT0iQ2xpcXVlciBwb3VyIHTDqWzDqWNoYXJnZXIiLz4NCgk8L2xhbmd1YWdlPg0KCTxsYW5ndWFnZSBpZD0iamEiPg0KCQk8IS0tIGZvcm1hdCBmb3IgdWlmb250IHZhbHVlIGlzICJmb250LHNpemUsaXNib2xkLGlzaXRhbGljLGlzc2hhZG93ZWQiIC0tPg0KCQk8dWlmb250IG5hbWU9IkZPTlRfUVVJWlpJTkciIHZhbHVlPSJWZXJkYW5hLDksZmFsc2UsZmFsc2UsZmFsc2UiLz4NCgkJPHVpZm9udCBuYW1lPSJGT05UX1NDUlVCU1RBVFVTIiB2YWx1ZT0iVmVyZGFuYSwxMSxmYWxzZSxmYWxzZSx0cnVlIi8+DQoJCTx1aWZvbnQgbmFtZT0iRk9OVF9TQ1JVQlRJTUUiIHZhbHVlPSJWZXJkYW5hLDksZmFsc2UsZmFsc2UsdHJ1ZSIvPg0KCQk8dWlmb250IG5hbWU9IkZPTlRfRUxBUFNFRFRJTUUiIHZhbHVlPSJWZXJkYW5hLDExLHRydWUsZmFsc2UsZmFsc2UiLz4NCgkJPHVpZm9udCBuYW1lPSJGT05UX1VUSUxTTUVOVSIgdmFsdWU9IlZlcmRhbmEsOSx0cnVlLGZhbHNlLGZhbHNlIi8+DQoJCTx1aWZvbnQgbmFtZT0iRk9OVF9UQUJTIiB2YWx1ZT0iVmVyZGFuYSwxMCxmYWxzZSxmYWxzZSxmYWxzZSIvPg0KCQk8dWlmb250IG5hbWU9IkZPTlRfUFJFU0VOVEFUSU9OTkFNRSIgdmFsdWU9IlZlcmRhbmEsMTUsZmFsc2UsZmFsc2UsdHJ1ZSIvPg0KCQk8dWlmb250IG5hbWU9IkZPTlRfUFJFU0VOVEVSTkFNRSIgdmFsdWU9IlZlcmRhbmEsMTUsdHJ1ZSxmYWxzZSx0cnVlIi8+DQoJCTx1aWZvbnQgbmFtZT0iRk9OVF9QUkVTRU5URVJUSVRMRSIgdmFsdWU9IlZlcmRhbmEsMTEsZmFsc2UsZmFsc2UsdHJ1ZSIvPg0KCQk8dWlmb250IG5hbWU9IkZPTlRfQklPQlROIiB2YWx1ZT0iVmVyZGFuYSwxMCxmYWxzZSxmYWxzZSx0cnVlIi8+DQoJCTx1aWZvbnQgbmFtZT0iRk9OVF9OT1RFUyIgdmFsdWU9IlZlcmRhbmEsMTEsZmFsc2UsZmFsc2UsZmFsc2UiLz4NCgkJPHVpZm9udCBuYW1lPSJGT05UX09VVExJTkUiIHZhbHVlPSJWZXJkYW5hLDExLGZhbHNlLGZhbHNlLHRydWUiLz4NCgkJPHVpZm9udCBuYW1lPSJGT05UX1NFQVJDSCIgdmFsdWU9IlZlcmRhbmEsMTEsZmFsc2UsZmFsc2UsdHJ1ZSIvPg0KCQk8dWlmb250IG5hbWU9IkZPTlRfVEhVTUIiIHZhbHVlPSJWZXJkYW5hLDExLGZhbHNlLGZhbHNlLHRydWUiLz4NCgkJPHVpZm9udCBuYW1lPSJGT05UX0JJT1dJTiIgdmFsdWU9IlZlcmRhbmEsMTEsZmFsc2UsZmFsc2UsZmFsc2UiLz4NCgkJPHVpZm9udCBuYW1lPSJGT05UX0xJU1RIRUFESU5HIiB2YWx1ZT0iVmVyZGFuYSwxMSxmYWxzZSxmYWxzZSxmYWxzZSIvPg0KCQk8dWlmb250IG5hbWU9IkZPTlRfV0lOVElUTEUiIHZhbHVlPSJWZXJkYW5hLDExLGZhbHNlLGZhbHNlLHRydWUiLz4NCgkJPHVpZm9udCBuYW1lPSJGT05UX0FUVEFDSE1FTlRTIiB2YWx1ZT0iVmVyZGFuYSwxMSxmYWxzZSxmYWxzZSx0cnVlIi8+DQoJCTwhLS1xdWl6IHBvZCBhbmQgbWVzc2FnZSBib3ggdGV4dCBmb250cy0tPg0KCQk8dWlmb250IG5hbWU9IkZPTlRfTVNHQk9YX1dJTlRJVExFIiB2YWx1ZT0iVmVyZGFuYSwxMSx0cnVlLGZhbHNlLHRydWUiLz4NCgkJPHVpZm9udCBuYW1lPSJGT05UX01TR0JPWF9NU0ciIHZhbHVlPSJWZXJkYW5hLDExLGZhbHNlLGZhbHNlLHRydWUiLz4NCgkJPHVpZm9udCBuYW1lPSJGT05UX01TR0JPWF9PUFRJT05TIiB2YWx1ZT0iVmVyZGFuYSw5LHRydWUsZmFsc2UsdHJ1ZSIvPg0KCQk8dWlmb250IG5hbWU9IkZPTlRfUVVJWlBPRF9RVUlaX1RJVExFIiB2YWx1ZT0iVmVyZGFuYSwxMSx0cnVlLGZhbHNlLHRydWUiLz4NCgkJPHVpZm9udCBuYW1lPSJGT05UX1FVSVpQT0RfUVVJWl9BVFRFTVBUIiB2YWx1ZT0iVmVyZGFuYSw5LGZhbHNlLGZhbHNlLHRydWUiLz4NCgkJPHVpZm9udCBuYW1lPSJGT05UX1FVSVpQT0RfUVVJWl9BVFRFTVBUX1ZBTFVFIiB2YWx1ZT0iVmVyZGFuYSw5LHRydWUsZmFsc2UsdHJ1ZSIvPg0KCQk8dWlmb250IG5hbWU9IkZPTlRfUVVJWlBPRF9RVUVTVElPTl9TQ09SRSIgdmFsdWU9IlZlcmRhbmEsOSxmYWxzZSxmYWxzZSx0cnVlIi8+DQoJCTx1aWZvbnQgbmFtZT0iRk9OVF9RVUlaUE9EX1FVRVNUSU9OX1NDT1JFX1ZBTFVFIiB2YWx1ZT0iVmVyZGFuYSw5LHRydWUsZmFsc2UsdHJ1ZSIvPg0KCQk8dWlmb250IG5hbWU9IkZPTlRfUVVJWlBPRF9RVUVTVElPTl9BVFRFTVBUIiB2YWx1ZT0iVmVyZGFuYSw5LGZhbHNlLGZhbHNlLHRydWUiLz4NCgkJPHVpZm9udCBuYW1lPSJGT05UX1FVSVpQT0RfUVVFU1RJT05fQVRURU1QVF9WQUxVRSIgdmFsdWU9IlZlcmRhbmEsOSx0cnVlLGZhbHNlLHRydWUiLz4NCgkJPHVpZm9udCBuYW1lPSJGT05UX1FVSVpQT0RfUVVFU1RJT05fVEFHIiB2YWx1ZT0iVmVyZGFuYSwxMSx0cnVlLGZhbHNlLHRydWUiLz4NCgkJPHVpZm9udCBuYW1lPSJGT05UX1FVSVpQT0RfUVVJWl9RVUVTVElPTl9DT1VOVCIgdmFsdWU9IlZlcmRhbmEsOSxmYWxzZSxmYWxzZSx0cnVlIi8+DQoJCTx1aWZvbnQgbmFtZT0iRk9OVF9RVUlaUE9EX1FVSVpfUVVFU1RJT05fQ09VTlRfVkFMVUUiIHZhbHVlPSJWZXJkYW5hLDksdHJ1ZSxmYWxzZSx0cnVlIi8+DQoJCTx1aWZvbnQgbmFtZT0iRk9OVF9RVUlaUE9EX1FVSVpfUVVFU1RJT05fQVRURU1QVEVEIiB2YWx1ZT0iVmVyZGFuYSw5LGZhbHNlLGZhbHNlLHRydWUiLz4NCgkJPHVpZm9udCBuYW1lPSJGT05UX1FVSVpQT0RfUVVJWl9RVUVTVElPTl9BVFRFTVBURURfVkFMVUUiIHZhbHVlPSJWZXJkYW5hLDksdHJ1ZSxmYWxzZSx0cnVlIi8+DQoJCTx1aWZvbnQgbmFtZT0iRk9OVF9RVUlaUE9EX1FVSVpfU0NPUkVfVEFHIiB2YWx1ZT0iVmVyZGFuYSwxMSx0cnVlLGZhbHNlLHRydWUiLz4NCgkJPHVpZm9udCBuYW1lPSJGT05UX1FVSVpQT0RfUVVJWl9TQ09SRSIgdmFsdWU9IlZlcmRhbmEsOSxmYWxzZSxmYWxzZSx0cnVlIi8+DQoJCTx1aWZvbnQgbmFtZT0iRk9OVF9RVUlaUE9EX1FVSVpfU0NPUkVfVkFMVUUiIHZhbHVlPSJWZXJkYW5hLDksdHJ1ZSxmYWxzZSx0cnVlIi8+DQoJCTx1aWZvbnQgbmFtZT0iRk9OVF9RVUlaUE9EX1FVSVpfTUFYU0NPUkUiIHZhbHVlPSJWZXJkYW5hLDksZmFsc2UsZmFsc2UsdHJ1ZSIvPg0KCQk8dWlmb250IG5hbWU9IkZPTlRfUVVJWlBPRF9RVUlaX01BWFNDT1JFX1ZBTFVFIiB2YWx1ZT0iVmVyZGFuYSw5LHRydWUsZmFsc2UsdHJ1ZSIvPg0KCQk8dWlmb250IG5hbWU9IkZPTlRfUVVJWlBPRF9RVUlaX1BBU1NTQ09SRSIgdmFsdWU9IlZlcmRhbmEsOSxmYWxzZSxmYWxzZSx0cnVlIi8+DQoJCTx1aWZvbnQgbmFtZT0iRk9OVF9RVUlaUE9EX1FVSVpfUEFTU1NDT1JFX1ZBTFVFIiB2YWx1ZT0iVmVyZGFuYSw5LHRydWUsZmFsc2UsdHJ1ZSIvPg0KCQk8IS0tIHVpdGV4dCAtLT4NCgkJPCEtLSBzdWJzdGl0dXRpb246ICVuID09IHNsaWRlIG51bWJlciAtLT4NCgkJPHVpdGV4dCBuYW1lPSJBVFRBQ0hNRU5UX1BSRVZJRVdfV0FSTklOR01TR19USVRMRVNUUklORyIgdmFsdWU9Iua3u+S7mOODleOCoeOCpOODq+itpuWRiiIvPg0KCQk8dWl0ZXh0IG5hbWU9IkFUVEFDSE1FTlRfUFJFVklFV19XQVJOSU5HTVNHIiB2YWx1ZT0i5re75LuY44OV44Kh44Kk44Or44Gv44OX44Os44OT44Ol44O844Oi44O844OJ44Gn44Gv6ZaL44GN44G+44Gb44KT44CC44OR44OW44Oq44OD44K344Ol44KS5L2/55So44GX44Gm57WQ5p6c44KS6KGo56S644GX44Gm44GP44Gg44GV44GE44CCIi8+DQoJCTx1aXRleHQgbmFtZT0iQ09MTEFCX0xPQ0FMX1BMQVlCQUNLX01TRyIgdmFsdWU9IuOCs+ODs+ODhuODs+ODhOOBr+ODreODvOOCq+ODq+OBp+WGjeeUn+OBleOCjOOBpuOBhOOBvuOBmeOAguOBk+OBruODouODvOODieOBp+OBr+WFseWQjOS9nOalreOBp+OBjeOBvuOBm+OCk+OAgiIvPg0KCQk8dWl0ZXh0IG5hbWU9IkNPTExBQl9MT0NBTF9QTEFZQkFDS19USVRMRSIgdmFsdWU9IuODreODvOOCq+ODq+WGjeeUnyIvPg0KCQk8dWl0ZXh0IG5hbWU9IkNPTExBQl9MT0NBTF9QTEFZQkFDS0JUTiIgdmFsdWU9Ik9LIi8+DQoJCTx1aXRleHQgbmFtZT0iVU5OQU1FRFNMSURFVElUTEUiIHZhbHVlPSLjgrnjg6njgqTjg4kgOiAlbiIvPg0KCQk8IS0tIHN1YnN0aXR1dGlvbjogJW4gPT0gc2xpZGUgbnVtYmVyIC0tPg0KCQk8IS0tIHN1YnN0aXR1dGlvbjogJXQgPT0gdG90YWwgc2xpZGUgY291bnQgLS0+DQoJCTx1aXRleHQgbmFtZT0iU0NSVUJCQVJTVEFUVVNfU0xJREVJTkZPIiB2YWx1ZT0i44K544Op44Kk44OJIDogJW4gLyAldCB8ICIvPg0KCQk8dWl0ZXh0IG5hbWU9IlNDUlVCQkFSU1RBVFVTX1NUT1BQRUQiIHZhbHVlPSLlgZzmraIiLz4NCgkJPHVpdGV4dCBuYW1lPSJTQ1JVQkJBUlNUQVRVU19QTEFZSU5HIiB2YWx1ZT0i5YaN55Sf5LitIi8+DQoJCTx1aXRleHQgbmFtZT0iU0NSVUJCQVJTVEFUVVNfTk9BVURJTyIgdmFsdWU9Iumfs+WjsOOBquOBlyIvPg0KCQk8dWl0ZXh0IG5hbWU9IlNDUlVCQkFSU1RBVFVTX1ZJRFBMQVlJTkciIHZhbHVlPSLjg5Pjg4fjgqrlho3nlJ/kuK0iLz4NCgkJPHVpdGV4dCBuYW1lPSJTQ1JVQkJBUlNUQVRVU19MT0FESU5HIiB2YWx1ZT0i44Ot44O844OJ5LitIi8+DQoJCTx1aXRleHQgbmFtZT0iU0NSVUJCQVJTVEFUVVNfQlVGRkVSSU5HIiB2YWx1ZT0i44OQ44OD44OV44Kh5LitIi8+DQoJCTx1aXRleHQgbmFtZT0iU0NSVUJCQVJTVEFUVVNfUVVFU1RJT04iIHZhbHVlPSLos6rllY/jgavnrZTjgYjjgabkuIvjgZXjgYQiLz4NCgkJPHVpdGV4dCBuYW1lPSJTQ1JVQkJBUlNUQVRVU19SRVZJRVdRVUlaIiB2YWx1ZT0i44Kv44Kk44K644KS44Os44OT44Ol44O844GX44Gm44GE44G+44GZIi8+DQoJCTwhLS0gc3Vic3RpdHV0aW9uOiAlbSA9PSBtaW51dGVzIHJlbWFpbmluZyAtLT4NCgkJPCEtLSBzdWJzdGl0dXRpb246ICVzID09IHNlY29uZHMgcmVtYWluaW5nIC0tPg0KCQk8dWl0ZXh0IG5hbWU9IkVMQVBTRUQiIHZhbHVlPSLmrovjgoogOiAlbSDliIYgJXMg56eSIi8+DQoJCTx1aXRleHQgbmFtZT0iTk9URk9VTkQiIHZhbHVlPSLkvZXjgoLopovjgaTjgYvjgorjgb7jgZvjgpMiLz4NCgkJPHVpdGV4dCBuYW1lPSJBVFRBQ0hNRU5UUyIgdmFsdWU9Iua3u+S7mCIvPg0KCQk8IS0tIHN1YnN0aXR1dGlvbjogJXAgPT0gY3VycmVudCBzcGVha2VyJ3MgdGl0bGUgLS0+DQoJCTx1aXRleHQgbmFtZT0iQklPV0lOX1RJVExFIiB2YWx1ZT0i57WM5q20IDogJXAiLz4NCgkJPHVpdGV4dCBuYW1lPSJCSU9CVE5fVElUTEUiIHZhbHVlPSLntYzmrbQiLz4NCgkJPHVpdGV4dCBuYW1lPSJESVZJREVSQlROX1RJVExFIiB2YWx1ZT0ifCIvPg0KCQk8dWl0ZXh0IG5hbWU9IkNPTlRBQ1RCVE5fVElUTEUiIHZhbHVlPSLjgYrllY/jgYTlkIjjgo/jgZsiLz4NCgkJPHVpdGV4dCBuYW1lPSJUQUJfUVVJWiIgdmFsdWU9IuOCr+OCpOOCuiIvPg0KCQk8dWl0ZXh0IG5hbWU9IlRBQl9PVVRMSU5FIiB2YWx1ZT0i44Ki44Km44OI44Op44Kk44OzIi8+DQoJCTx1aXRleHQgbmFtZT0iVEFCX1RIVU1CIiB2YWx1ZT0i44K144Og44ON44O844OrIi8+DQoJCTx1aXRleHQgbmFtZT0iVEFCX05PVEVTIiB2YWx1ZT0i44OO44O844OIIi8+DQoJCTx1aXRleHQgbmFtZT0iVEFCX1NFQVJDSCIgdmFsdWU9IuaknOe0oiIvPg0KCQk8dWl0ZXh0IG5hbWU9IlNMSURFX0hFQURJTkciIHZhbHVlPSLjgrnjg6njgqTjg4njgr/jgqTjg4jjg6siLz4NCgkJPHVpdGV4dCBuYW1lPSJEVVJBVElPTl9IRUFESU5HIiB2YWx1ZT0i6ZW344GVIi8+DQoJCTx1aXRleHQgbmFtZT0iU0VBUkNIX0hFQURJTkciIHZhbHVlPSLmpJzntKLjgZnjgovjg4bjgq3jgrnjg4ggOiAiLz4NCgkJPHVpdGV4dCBuYW1lPSJUSFVNQl9IRUFESU5HIiB2YWx1ZT0i44K544Op44Kk44OJIi8+DQoJCTx1aXRleHQgbmFtZT0iVEhVTUJfSU5GTyIgdmFsdWU9IuOCueODqeOCpOODieOCv+OCpOODiOODqyAvIOmVt+OBlSIvPg0KCQk8dWl0ZXh0IG5hbWU9IkFUVEFDSE5BTUVfSEVBRElORyIgdmFsdWU9IuODleOCoeOCpOODq+WQjSIvPg0KCQk8dWl0ZXh0IG5hbWU9IkFUVEFDSFNJWkVfSEVBRElORyIgdmFsdWU9IuOCteOCpOOCuiIvPg0KCQk8dWl0ZXh0IG5hbWU9IlNMSURFX05PVEVTIiB2YWx1ZT0i44K544Op44Kk44OJ44OO44O844OIIi8+DQoJCTx1aXRleHQgbmFtZT0iQ09VUlNFX1NUQVRVUyIgdmFsdWU9IuODouOCuOODpeODvOODq+OCueODhuODvOOCv+OCuSIvPg0KCQk8dWl0ZXh0IG5hbWU9IlBBU1NFRF9TVFJJTkciIHZhbHVlPSLlkIjmoLwiLz4NCgkJPHVpdGV4dCBuYW1lPSJGQUlMRURfU1RSSU5HIiB2YWx1ZT0i5LiN5ZCI5qC8Ii8+DQoJCTwhLS1xdWl6IHBvZCBhbmQgbWVzc2FnZSBib3ggdGV4dHMtLT4NCgkJPHVpdGV4dCBuYW1lPSJRVUlaUE9EX1FVSVpfQVRURU1QVCIgdmFsdWU9IuOCr+OCpOOCuuippuihjOWbnuaVsCA6ICIvPg0KCQk8dWl0ZXh0IG5hbWU9IlFVSVpQT0RfUVVJWl9BVFRFTVBUX1ZBTFVFIiB2YWx1ZT0iJW4gLyAldCIvPg0KCQk8dWl0ZXh0IG5hbWU9IlFVSVpQT0RfUVVJWl9TQ09SRSIgdmFsdWU9IuOCueOCs+OCoiA6ICIvPg0KCQk8dWl0ZXh0IG5hbWU9IlFVSVpQT0RfUVVJWl9QQVNTU0NPUkUiIHZhbHVlPSLlkIjmoLzngrkgOiIvPg0KCQk8dWl0ZXh0IG5hbWU9IlFVSVpQT0RfUVVJWl9NQVhTQ09SRSIgdmFsdWU9IuacgOmrmOW+l+eCuSA6ICIvPg0KCQk8dWl0ZXh0IG5hbWU9IlFVSVpQT0RfUVVFU0FUTVBUX1NUUiIgdmFsdWU9IuippuihjOWbnuaVsCA6ICVuIC8gJXQiLz4NCgkJPHVpdGV4dCBuYW1lPSJRVUlaUE9EX1FVRVNUWVBFX1NUUiIgdmFsdWU9IuOCv+OCpOODlyA6ICVzIi8+DQoJCTx1aXRleHQgbmFtZT0iUVVJWlBPRF9RVUVTVFlQRV9HUkQiIHZhbHVlPSLoqZXkvqEiLz4NCgkJPHVpdGV4dCBuYW1lPSJRVUlaUE9EX1FVRVNUWVBFX1NWWSIgdmFsdWU9IuOCouODs+OCseODvOODiCIvPg0KCQk8dWl0ZXh0IG5hbWU9IlFVSVpQT0RfUVVJWkFUTVBUX0lORiIgdmFsdWU9IueEoeWItumZkCIvPg0KCQk8dWl0ZXh0IG5hbWU9IlFVSVpQT0RfUVVFU0FUTVBUX0lORiIgdmFsdWU9IueEoeWItumZkCIvPg0KCQk8dWl0ZXh0IG5hbWU9IldBUk5JTkdNU0dfWUVTU1RSSU5HIiB2YWx1ZT0i44Gv44GEIi8+DQoJCTx1aXRleHQgbmFtZT0iV0FSTklOR01TR19OT1NUUklORyIgdmFsdWU9IuOBhOOBhOOBiCIvPg0KCQk8dWl0ZXh0IG5hbWU9IldBUk5JTkdNU0dfVElUTEVTVFJJTkciIHZhbHVlPSLjgq/jgqTjgrrjga7jg4rjg5PjgrLjg7zjgrfjg6fjg7PjgavplqLjgZnjgovorablkYoiLz4NCgkJPHVpdGV4dCBuYW1lPSJXQVJOSU5HTVNHX01TR1NUUklORyIgdmFsdWU9IuOBk+OBruOCr+OCpOOCuuOBq+OBr+OAgeOBvuOBoOino+etlOOBl+OBpuOBhOOBquOBhOizquWVj+OBjOOBguOCiuOBvuOBmeOAgiYjeEE7JiN4QTsg44Kv44Kk44K644KS57WC5LqG44GZ44KL44Gr44Gv44CB44CM44Gv44GE44CN44KS44Kv44Oq44OD44Kv44GX44G+44GZ44CC44Kv44Kk44K644KS57aa6KGM44GZ44KL44Gr44Gv44CB44CM44GE44GE44GI44CN44KS44Kv44Oq44OD44Kv44GX44G+44GZ44CCIi8+DQoJCTx1aXRleHQgbmFtZT0iSU5GT1JNQVRJT05fSDI2NF9GTEFTSFBMQVlFUiIgdmFsdWU9IuOBiuS9v+OBhOOBruOCs+ODs+ODlOODpeODvOOCv+OBq+ePvuWcqOOCpOODs+OCueODiOODvOODq+OBleOCjOOBpuOBhOOCiyBGbGFzaCBQbGF5ZXIg44Gu44OQ44O844K444On44Oz44Gv44CB44GT44Gu44OT44OH44Kq44KS44K144Od44O844OI44GX44Gm44GE44G+44Gb44KT44CC5pyA5paw44GuIEZsYXNoIFBsYXllciDjgpLjg4Djgqbjg7Pjg63jg7zjg4njgZnjgovjgavjga/jgIHjg5Pjg4fjgqrpoJjln5/jgpLjgq/jg6rjg4Pjgq/jgZfjgabjgY/jgaDjgZXjgYTjgIIiLz4NCgkJPCEtLSBzdWJzdGl0dXRpb246ICVwID09IHByZXNlbnRhdGlvbiB0aXRsZSAtLT4NCgkJPCEtLSBzdWJzdGl0dXRpb246ICVzID09IHNsaWRlIHRpdGxlIC0tPg0KCQk8IS0tIHN1YnN0aXR1dGlvbjogJW4gPT0gc2xpZGUgbnVtYmVyIC0tPg0KCQk8dWl0ZXh0IG5hbWU9IkJPT0tNQVJLIiB2YWx1ZT0iQWRvYmUgUHJlc2VudGVyIC0gJXAiLz4NCgkJPCEtLSBzdWJzdGl0dXRpb246ICVwID09IHByZXNlbnRhdGlvbiB0aXRsZSAtLT4NCgkJPCEtLSBzdWJzdGl0dXRpb246ICVzID09IHNsaWRlIHRpdGxlIC0tPg0KCQk8IS0tIHN1YnN0aXR1dGlvbjogJW4gPT0gc2xpZGUgbnVtYmVyIC0tPg0KCQk8dWl0ZXh0IG5hbWU9IkJPT0tNQVJLU0xJREUiIHZhbHVlPSJBZG9iZSBQcmVzZW50ZXIgLSAlcCAlcyIvPg0KCQk8dWl0ZXh0IG5hbWU9IlNIT1dTSURFQkFSIiB2YWx1ZT0i44K144Kk44OJ44OQ44O844KS5Y+C5Yqg6ICF44Gr6KaL44Gb44KLIi8+DQoJCTx1aXRleHQgbmFtZT0iTVVURSIgdmFsdWU9IuODn+ODpeODvOODiCIvPg0KCQk8dWl0ZXh0IG5hbWU9IkRPQ1dSQVBfVElUTEUiIHZhbHVlPSJQcmVzZW50ZXIg5re75LuY44OV44Kh44Kk44OrIi8+DQoJCTx1aXRleHQgbmFtZT0iRE9DV1JBUF9NU0ciIHZhbHVlPSLjg57jgqTjgrPjg7Pjg5Tjg6Xjg7zjgr/jgavkv53lrZgiLz4NCgkJPHVpdGV4dCBuYW1lPSJET0NXUkFQX1BST01QVCIgdmFsdWU9IuOCr+ODquODg+OCr+OBl+OBpuODgOOCpuODs+ODreODvOODiSIvPg0KCTwvbGFuZ3VhZ2U+DQoJPGxhbmd1YWdlIGlkPSJrbyI+DQoJCTwhLS0gZm9ybWF0IGZvciB1aWZvbnQgdmFsdWUgaXMgImZvbnQsc2l6ZSxpc2JvbGQsaXNpdGFsaWMsaXNzaGFkb3dlZCIgLS0+DQoJCTx1aWZvbnQgbmFtZT0iRk9OVF9RVUlaWklORyIgdmFsdWU9IlZlcmRhbmEsOSxmYWxzZSxmYWxzZSxmYWxzZSIvPg0KCQk8dWlmb250IG5hbWU9IkZPTlRfU0NSVUJTVEFUVVMiIHZhbHVlPSJWZXJkYW5hLDExLGZhbHNlLGZhbHNlLHRydWUiLz4NCgkJPHVpZm9udCBuYW1lPSJGT05UX1NDUlVCVElNRSIgdmFsdWU9IlZlcmRhbmEsOSxmYWxzZSxmYWxzZSx0cnVlIi8+DQoJCTx1aWZvbnQgbmFtZT0iRk9OVF9FTEFQU0VEVElNRSIgdmFsdWU9IlZlcmRhbmEsMTEsdHJ1ZSxmYWxzZSxmYWxzZSIvPg0KCQk8dWlmb250IG5hbWU9IkZPTlRfVVRJTFNNRU5VIiB2YWx1ZT0iVmVyZGFuYSw5LHRydWUsZmFsc2UsZmFsc2UiLz4NCgkJPHVpZm9udCBuYW1lPSJGT05UX1RBQlMiIHZhbHVlPSJWZXJkYW5hLDExLGZhbHNlLGZhbHNlLGZhbHNlIi8+DQoJCTx1aWZvbnQgbmFtZT0iRk9OVF9QUkVTRU5UQVRJT05OQU1FIiB2YWx1ZT0iVmVyZGFuYSwxNSxmYWxzZSxmYWxzZSx0cnVlIi8+DQoJCTx1aWZvbnQgbmFtZT0iRk9OVF9QUkVTRU5URVJOQU1FIiB2YWx1ZT0iVmVyZGFuYSwxNSx0cnVlLGZhbHNlLHRydWUiLz4NCgkJPHVpZm9udCBuYW1lPSJGT05UX1BSRVNFTlRFUlRJVExFIiB2YWx1ZT0iVmVyZGFuYSwxMSxmYWxzZSxmYWxzZSx0cnVlIi8+DQoJCTx1aWZvbnQgbmFtZT0iRk9OVF9CSU9CVE4iIHZhbHVlPSJWZXJkYW5hLDExLGZhbHNlLGZhbHNlLHRydWUiLz4NCgkJPHVpZm9udCBuYW1lPSJGT05UX05PVEVTIiB2YWx1ZT0iVmVyZGFuYSwxMSxmYWxzZSxmYWxzZSxmYWxzZSIvPg0KCQk8dWlmb250IG5hbWU9IkZPTlRfT1VUTElORSIgdmFsdWU9IlZlcmRhbmEsMTEsZmFsc2UsZmFsc2UsdHJ1ZSIvPg0KCQk8dWlmb250IG5hbWU9IkZPTlRfU0VBUkNIIiB2YWx1ZT0iVmVyZGFuYSwxMSxmYWxzZSxmYWxzZSx0cnVlIi8+DQoJCTx1aWZvbnQgbmFtZT0iRk9OVF9USFVNQiIgdmFsdWU9IlZlcmRhbmEsMTEsZmFsc2UsZmFsc2UsdHJ1ZSIvPg0KCQk8dWlmb250IG5hbWU9IkZPTlRfQklPV0lOIiB2YWx1ZT0iVmVyZGFuYSwxMSxmYWxzZSxmYWxzZSxmYWxzZSIvPg0KCQk8dWlmb250IG5hbWU9IkZPTlRfTElTVEhFQURJTkciIHZhbHVlPSJWZXJkYW5hLDExLGZhbHNlLGZhbHNlLGZhbHNlIi8+DQoJCTx1aWZvbnQgbmFtZT0iRk9OVF9XSU5USVRMRSIgdmFsdWU9IlZlcmRhbmEsMTEsZmFsc2UsZmFsc2UsdHJ1ZSIvPg0KCQk8dWlmb250IG5hbWU9IkZPTlRfQVRUQUNITUVOVFMiIHZhbHVlPSJWZXJkYW5hLDExLGZhbHNlLGZhbHNlLHRydWUiLz4NCgkJPCEtLXF1aXogcG9kIGFuZCBtZXNzYWdlIGJveCB0ZXh0IGZvbnRzLS0+DQoJCTx1aWZvbnQgbmFtZT0iRk9OVF9NU0dCT1hfV0lOVElUTEUiIHZhbHVlPSJWZXJkYW5hLDExLHRydWUsZmFsc2UsdHJ1ZSIvPg0KCQk8dWlmb250IG5hbWU9IkZPTlRfTVNHQk9YX01TRyIgdmFsdWU9IlZlcmRhbmEsMTEsZmFsc2UsZmFsc2UsdHJ1ZSIvPg0KCQk8dWlmb250IG5hbWU9IkZPTlRfTVNHQk9YX09QVElPTlMiIHZhbHVlPSJWZXJkYW5hLDksdHJ1ZSxmYWxzZSx0cnVlIi8+DQoJCTx1aWZvbnQgbmFtZT0iRk9OVF9RVUlaUE9EX1FVSVpfVElUTEUiIHZhbHVlPSJWZXJkYW5hLDExLHRydWUsZmFsc2UsdHJ1ZSIvPg0KCQk8dWlmb250IG5hbWU9IkZPTlRfUVVJWlBPRF9RVUlaX0FUVEVNUFQiIHZhbHVlPSJWZXJkYW5hLDksZmFsc2UsZmFsc2UsdHJ1ZSIvPg0KCQk8dWlmb250IG5hbWU9IkZPTlRfUVVJWlBPRF9RVUlaX0FUVEVNUFRfVkFMVUUiIHZhbHVlPSJWZXJkYW5hLDksdHJ1ZSxmYWxzZSx0cnVlIi8+DQoJCTx1aWZvbnQgbmFtZT0iRk9OVF9RVUlaUE9EX1FVRVNUSU9OX1NDT1JFIiB2YWx1ZT0iVmVyZGFuYSw5LGZhbHNlLGZhbHNlLHRydWUiLz4NCgkJPHVpZm9udCBuYW1lPSJGT05UX1FVSVpQT0RfUVVFU1RJT05fU0NPUkVfVkFMVUUiIHZhbHVlPSJWZXJkYW5hLDksdHJ1ZSxmYWxzZSx0cnVlIi8+DQoJCTx1aWZvbnQgbmFtZT0iRk9OVF9RVUlaUE9EX1FVRVNUSU9OX0FUVEVNUFQiIHZhbHVlPSJWZXJkYW5hLDksZmFsc2UsZmFsc2UsdHJ1ZSIvPg0KCQk8dWlmb250IG5hbWU9IkZPTlRfUVVJWlBPRF9RVUVTVElPTl9BVFRFTVBUX1ZBTFVFIiB2YWx1ZT0iVmVyZGFuYSw5LHRydWUsZmFsc2UsdHJ1ZSIvPg0KCQk8dWlmb250IG5hbWU9IkZPTlRfUVVJWlBPRF9RVUVTVElPTl9UQUciIHZhbHVlPSJWZXJkYW5hLDExLHRydWUsZmFsc2UsdHJ1ZSIvPg0KCQk8dWlmb250IG5hbWU9IkZPTlRfUVVJWlBPRF9RVUlaX1FVRVNUSU9OX0NPVU5UIiB2YWx1ZT0iVmVyZGFuYSw5LGZhbHNlLGZhbHNlLHRydWUiLz4NCgkJPHVpZm9udCBuYW1lPSJGT05UX1FVSVpQT0RfUVVJWl9RVUVTVElPTl9DT1VOVF9WQUxVRSIgdmFsdWU9IlZlcmRhbmEsOSx0cnVlLGZhbHNlLHRydWUiLz4NCgkJPHVpZm9udCBuYW1lPSJGT05UX1FVSVpQT0RfUVVJWl9RVUVTVElPTl9BVFRFTVBURUQiIHZhbHVlPSJWZXJkYW5hLDksZmFsc2UsZmFsc2UsdHJ1ZSIvPg0KCQk8dWlmb250IG5hbWU9IkZPTlRfUVVJWlBPRF9RVUlaX1FVRVNUSU9OX0FUVEVNUFRFRF9WQUxVRSIgdmFsdWU9IlZlcmRhbmEsOSx0cnVlLGZhbHNlLHRydWUiLz4NCgkJPHVpZm9udCBuYW1lPSJGT05UX1FVSVpQT0RfUVVJWl9TQ09SRV9UQUciIHZhbHVlPSJWZXJkYW5hLDExLHRydWUsZmFsc2UsdHJ1ZSIvPg0KCQk8dWlmb250IG5hbWU9IkZPTlRfUVVJWlBPRF9RVUlaX1NDT1JFIiB2YWx1ZT0iVmVyZGFuYSw5LGZhbHNlLGZhbHNlLHRydWUiLz4NCgkJPHVpZm9udCBuYW1lPSJGT05UX1FVSVpQT0RfUVVJWl9TQ09SRV9WQUxVRSIgdmFsdWU9IlZlcmRhbmEsOSx0cnVlLGZhbHNlLHRydWUiLz4NCgkJPHVpZm9udCBuYW1lPSJGT05UX1FVSVpQT0RfUVVJWl9NQVhTQ09SRSIgdmFsdWU9IlZlcmRhbmEsOSxmYWxzZSxmYWxzZSx0cnVlIi8+DQoJCTx1aWZvbnQgbmFtZT0iRk9OVF9RVUlaUE9EX1FVSVpfTUFYU0NPUkVfVkFMVUUiIHZhbHVlPSJWZXJkYW5hLDksdHJ1ZSxmYWxzZSx0cnVlIi8+DQoJCTx1aWZvbnQgbmFtZT0iRk9OVF9RVUlaUE9EX1FVSVpfUEFTU1NDT1JFIiB2YWx1ZT0iVmVyZGFuYSw5LGZhbHNlLGZhbHNlLHRydWUiLz4NCgkJPHVpZm9udCBuYW1lPSJGT05UX1FVSVpQT0RfUVVJWl9QQVNTU0NPUkVfVkFMVUUiIHZhbHVlPSJWZXJkYW5hLDksdHJ1ZSxmYWxzZSx0cnVlIi8+DQoJCTwhLS0gdWl0ZXh0IC0tPg0KCQk8IS0tIHN1YnN0aXR1dGlvbjogJW4gPT0gc2xpZGUgbnVtYmVyIC0tPg0KCQk8dWl0ZXh0IG5hbWU9IkFUVEFDSE1FTlRfUFJFVklFV19XQVJOSU5HTVNHX1RJVExFU1RSSU5HIiB2YWx1ZT0i7LKo67aAIO2MjOydvCDqsr3qs6AiLz4NCgkJPHVpdGV4dCBuYW1lPSJBVFRBQ0hNRU5UX1BSRVZJRVdfV0FSTklOR01TRyIgdmFsdWU9IuuvuOumrOuztOq4sCDrqqjrk5zsl5DshJzripQg7LKo67aAIO2MjOydvOydtCDsl7Trpqzsp4Ag7JWK7Iq164uI64ukLiDqsrDqs7zrpbwg67O066Ck66m0IOqyjOyLnCDquLDriqXsnYQg7IKs7Jqp7ZWY7Iut7Iuc7JikLiIvPg0KCQk8dWl0ZXh0IG5hbWU9IkNPTExBQl9MT0NBTF9QTEFZQkFDS19NU0ciIHZhbHVlPSLsvZjthZDtirjqsIAg66Gc7Lus7JeQ7IScIOyerOyDnSDspJHsnoXri4jri6QuIOydtCDrqqjrk5zsl5DshJzripQg6rO164+ZIOyekeyXheydhCDsiJjtlontlaAg7IiYIOyXhuyKteuLiOuLpC4iLz4NCgkJPHVpdGV4dCBuYW1lPSJDT0xMQUJfTE9DQUxfUExBWUJBQ0tfVElUTEUiIHZhbHVlPSLroZzsu6wg7J6s7IOdIi8+DQoJCTx1aXRleHQgbmFtZT0iQ09MTEFCX0xPQ0FMX1BMQVlCQUNLQlROIiB2YWx1ZT0i7ZmV7J24Ii8+DQoJCTx1aXRleHQgbmFtZT0iVU5OQU1FRFNMSURFVElUTEUiIHZhbHVlPSLsiqzrnbzsnbTrk5wgJW4iLz4NCgkJPCEtLSBzdWJzdGl0dXRpb246ICVuID09IHNsaWRlIG51bWJlciAtLT4NCgkJPCEtLSBzdWJzdGl0dXRpb246ICV0ID09IHRvdGFsIHNsaWRlIGNvdW50IC0tPg0KCQk8dWl0ZXh0IG5hbWU9IlNDUlVCQkFSU1RBVFVTX1NMSURFSU5GTyIgdmFsdWU9IuyKrOudvOydtOuTnCAlbiAvICV0IHwgIi8+DQoJCTx1aXRleHQgbmFtZT0iU0NSVUJCQVJTVEFUVVNfU1RPUFBFRCIgdmFsdWU9IuykkeyngOuQqCIvPg0KCQk8dWl0ZXh0IG5hbWU9IlNDUlVCQkFSU1RBVFVTX1BMQVlJTkciIHZhbHVlPSLsnqzsg50iLz4NCgkJPHVpdGV4dCBuYW1lPSJTQ1JVQkJBUlNUQVRVU19OT0FVRElPIiB2YWx1ZT0i7Jik65SU7JikIOyXhuydjCIvPg0KCQk8dWl0ZXh0IG5hbWU9IlNDUlVCQkFSU1RBVFVTX1ZJRFBMQVlJTkciIHZhbHVlPSLruYTrlJTsmKQg7J6s7IOdIOykkSIvPg0KCQk8dWl0ZXh0IG5hbWU9IlNDUlVCQkFSU1RBVFVTX0xPQURJTkciIHZhbHVlPSLroZzrlKkiLz4NCgkJPHVpdGV4dCBuYW1lPSJTQ1JVQkJBUlNUQVRVU19CVUZGRVJJTkciIHZhbHVlPSLrsoTtjbzrp4EiLz4NCgkJPHVpdGV4dCBuYW1lPSJTQ1JVQkJBUlNUQVRVU19RVUVTVElPTiIgdmFsdWU9IuyniOusuOyXkCDri7XtlZjquLAiLz4NCgkJPHVpdGV4dCBuYW1lPSJTQ1JVQkJBUlNUQVRVU19SRVZJRVdRVUlaIiB2YWx1ZT0i7KeI66y4IOuLpOyLnOuztOq4sCIvPg0KCQk8IS0tIHN1YnN0aXR1dGlvbjogJW0gPT0gbWludXRlcyByZW1haW5pbmcgLS0+DQoJCTwhLS0gc3Vic3RpdHV0aW9uOiAlcyA9PSBzZWNvbmRzIHJlbWFpbmluZyAtLT4NCgkJPHVpdGV4dCBuYW1lPSJFTEFQU0VEIiB2YWx1ZT0iJW3rtoQgJXPstIgg64Ko7J2MIi8+DQoJCTx1aXRleHQgbmFtZT0iTk9URk9VTkQiIHZhbHVlPSLsl4bsnYwiLz4NCgkJPHVpdGV4dCBuYW1lPSJBVFRBQ0hNRU5UUyIgdmFsdWU9IuyyqOu2gCDtjIzsnbwiLz4NCgkJPCEtLSBzdWJzdGl0dXRpb246ICVwID09IGN1cnJlbnQgc3BlYWtlcidzIHRpdGxlIC0tPg0KCQk8dWl0ZXh0IG5hbWU9IkJJT1dJTl9USVRMRSIgdmFsdWU9IuqyveugpSDshozqsJw6ICVwIi8+DQoJCTx1aXRleHQgbmFtZT0iQklPQlROX1RJVExFIiB2YWx1ZT0i6rK966ClIOyGjOqwnCIvPg0KCQk8dWl0ZXh0IG5hbWU9IkRJVklERVJCVE5fVElUTEUiIHZhbHVlPSJ8Ii8+DQoJCTx1aXRleHQgbmFtZT0iQ09OVEFDVEJUTl9USVRMRSIgdmFsdWU9IuyXsOudveyymCIvPg0KCQk8dWl0ZXh0IG5hbWU9IlRBQl9RVUlaIiB2YWx1ZT0i7YC07KaIIi8+DQoJCTx1aXRleHQgbmFtZT0iVEFCX09VVExJTkUiIHZhbHVlPSLqsJzsmpQiLz4NCgkJPHVpdGV4dCBuYW1lPSJUQUJfVEhVTUIiIHZhbHVlPSLstpXshoztjJAiLz4NCgkJPHVpdGV4dCBuYW1lPSJUQUJfTk9URVMiIHZhbHVlPSLrhbjtirgiLz4NCgkJPHVpdGV4dCBuYW1lPSJUQUJfU0VBUkNIIiB2YWx1ZT0i6rKA7IOJIi8+DQoJCTx1aXRleHQgbmFtZT0iU0xJREVfSEVBRElORyIgdmFsdWU9IuyKrOudvOydtOuTnCDsoJzrqqkiLz4NCgkJPHVpdGV4dCBuYW1lPSJEVVJBVElPTl9IRUFESU5HIiB2YWx1ZT0i7J6s7IOd7Iuc6rCEIi8+DQoJCTx1aXRleHQgbmFtZT0iU0VBUkNIX0hFQURJTkciIHZhbHVlPSLthY3siqTtirgg6rKA7IOJOiIvPg0KCQk8dWl0ZXh0IG5hbWU9IlRIVU1CX0hFQURJTkciIHZhbHVlPSLsiqzrnbzsnbTrk5wiLz4NCgkJPHVpdGV4dCBuYW1lPSJUSFVNQl9JTkZPIiB2YWx1ZT0i7KCc66qpL+yerOyDneyLnOqwhCIvPg0KCQk8dWl0ZXh0IG5hbWU9IkFUVEFDSE5BTUVfSEVBRElORyIgdmFsdWU9Iu2MjOydvCDsnbTrpoQiLz4NCgkJPHVpdGV4dCBuYW1lPSJBVFRBQ0hTSVpFX0hFQURJTkciIHZhbHVlPSLtgazquLAiLz4NCgkJPHVpdGV4dCBuYW1lPSJTTElERV9OT1RFUyIgdmFsdWU9IuyKrOudvOydtOuTnCDrhbjtirgiLz4NCgkJPHVpdGV4dCBuYW1lPSJDT1VSU0VfU1RBVFVTIiB2YWx1ZT0i66qo65OIIOyDge2DnCIvPg0KCQk8dWl0ZXh0IG5hbWU9IlBBU1NFRF9TVFJJTkciIHZhbHVlPSLtlanqsqkiLz4NCgkJPHVpdGV4dCBuYW1lPSJGQUlMRURfU1RSSU5HIiB2YWx1ZT0i67aI7ZWp6rKpIi8+DQoJCTwhLS1xdWl6IHBvZCBhbmQgbWVzc2FnZSBib3ggdGV4dHMtLT4NCgkJPHVpdGV4dCBuYW1lPSJRVUlaUE9EX1FVSVpfQVRURU1QVCIgdmFsdWU9Iu2AtOymiCDsi5zrj4Qg7Zqf7IiYOiIvPg0KCQk8dWl0ZXh0IG5hbWU9IlFVSVpQT0RfUVVJWl9BVFRFTVBUX1ZBTFVFIiB2YWx1ZT0iJW4vJXQiLz4NCgkJPHVpdGV4dCBuYW1lPSJRVUlaUE9EX1FVSVpfU0NPUkUiIHZhbHVlPSLrk53soJA6Ii8+DQoJCTx1aXRleHQgbmFtZT0iUVVJWlBPRF9RVUlaX1BBU1NTQ09SRSIgdmFsdWU9Iu2GteqzvCDsoJDsiJg6Ii8+DQoJCTx1aXRleHQgbmFtZT0iUVVJWlBPRF9RVUlaX01BWFNDT1JFIiB2YWx1ZT0i7LWc6rOgIOygkOyImDoiLz4NCgkJPHVpdGV4dCBuYW1lPSJRVUlaUE9EX1FVRVNBVE1QVF9TVFIiIHZhbHVlPSLsi5zrj4Qg7Zqf7IiYOiAlbi8ldCIvPg0KCQk8dWl0ZXh0IG5hbWU9IlFVSVpQT0RfUVVFU1RZUEVfU1RSIiB2YWx1ZT0i7Jyg7ZiVOiAlcyIvPg0KCQk8dWl0ZXh0IG5hbWU9IlFVSVpQT0RfUVVFU1RZUEVfR1JEIiB2YWx1ZT0i7KCQ7IiYIOunpOq4sOq4sCDsmYTro4wiLz4NCgkJPHVpdGV4dCBuYW1lPSJRVUlaUE9EX1FVRVNUWVBFX1NWWSIgdmFsdWU9IuyEpOusuCDsobDsgqwiLz4NCgkJPHVpdGV4dCBuYW1lPSJRVUlaUE9EX1FVSVpBVE1QVF9JTkYiIHZhbHVlPSLrrLTtlZwiLz4NCgkJPHVpdGV4dCBuYW1lPSJRVUlaUE9EX1FVRVNBVE1QVF9JTkYiIHZhbHVlPSLrrLTtlZwiLz4NCgkJPHVpdGV4dCBuYW1lPSJXQVJOSU5HTVNHX1lFU1NUUklORyIgdmFsdWU9IuyYiCIvPg0KCQk8dWl0ZXh0IG5hbWU9IldBUk5JTkdNU0dfTk9TVFJJTkciIHZhbHVlPSLslYTri4jsmKQiLz4NCgkJPHVpdGV4dCBuYW1lPSJXQVJOSU5HTVNHX1RJVExFU1RSSU5HIiB2YWx1ZT0i7YC07KaIIOuCtOu5hOqyjOydtOyFmCDqsr3qs6AiLz4NCgkJPHVpdGV4dCBuYW1lPSJXQVJOSU5HTVNHX01TR1NUUklORyIgdmFsdWU9IuydtCDtgLTspojsl5DshJwg7Iuc64+E7ZWY7KeAIOyViuydgCDsp4jrrLjsnbQg7J6I7Iq164uI64ukLiYjeEE7JiN4QTvtgLTspojrpbwg7KKF66OM7ZWY66Ck66m0IFvsmIhd66W8IO2BtOumre2VmOqzoCwg7YC07KaI66W8IOqzhOyGje2VmOugpOuptCBb7JWE64uI7JikXeulvCDtgbTrpq3tlZjsi63si5zsmKQuIi8+DQoJCTx1aXRleHQgbmFtZT0iSU5GT1JNQVRJT05fSDI2NF9GTEFTSFBMQVlFUiIgdmFsdWU9IuyLnOyKpO2FnOyXkCDshKTsuZjrkJjslrQg7J6I64qUIO2YhOyerCDrsoTsoITsnZggRmxhc2ggUGxheWVy64qUIOydtCDruYTrlJTsmKTrpbwg7KeA7JuQ7ZWY7KeAIOyViuyKteuLiOuLpC4g7LWc7IugIEZsYXNoIFBsYXllcuulvCDri6TsmrTroZzrk5ztlZjroKTrqbQg67mE65SU7JikIOyYgeyXreydhCDtgbTrpq3tlZjsi63si5zsmKQuIi8+DQoJCTwhLS0gc3Vic3RpdHV0aW9uOiAlcCA9PSBwcmVzZW50YXRpb24gdGl0bGUgLS0+DQoJCTwhLS0gc3Vic3RpdHV0aW9uOiAlcyA9PSBzbGlkZSB0aXRsZSAtLT4NCgkJPCEtLSBzdWJzdGl0dXRpb246ICVuID09IHNsaWRlIG51bWJlciAtLT4NCgkJPHVpdGV4dCBuYW1lPSJCT09LTUFSSyIgdmFsdWU9IkFkb2JlIFByZXNlbnRlciAtICVwIi8+DQoJCTwhLS0gc3Vic3RpdHV0aW9uOiAlcCA9PSBwcmVzZW50YXRpb24gdGl0bGUgLS0+DQoJCTwhLS0gc3Vic3RpdHV0aW9uOiAlcyA9PSBzbGlkZSB0aXRsZSAtLT4NCgkJPCEtLSBzdWJzdGl0dXRpb246ICVuID09IHNsaWRlIG51bWJlciAtLT4NCgkJPHVpdGV4dCBuYW1lPSJCT09LTUFSS1NMSURFIiB2YWx1ZT0iQWRvYmUgUHJlc2VudGVyIC0gJXAgJXMiLz4NCgkJPHVpdGV4dCBuYW1lPSJTSE9XU0lERUJBUiIgdmFsdWU9IuywuOyXrOyekOyXkOqyjCDshLjroZwg66eJ64yAIOuztOydtOq4sCIvPg0KCQk8dWl0ZXh0IG5hbWU9Ik1VVEUiIHZhbHVlPSLsnYzshozqsbAiLz4NCgkJPHVpdGV4dCBuYW1lPSJET0NXUkFQX1RJVExFIiB2YWx1ZT0iUHJlc2VudGVyIO2MjOydvCDssqjrtoAiLz4NCgkJPHVpdGV4dCBuYW1lPSJET0NXUkFQX01TRyIgdmFsdWU9IuuCtCDsu7Ttk6jthLDsl5Ag7KCA7J6lIi8+DQoJCTx1aXRleHQgbmFtZT0iRE9DV1JBUF9QUk9NUFQiIHZhbHVlPSLtgbTrpq3tlZjsl6wg64uk7Jq066Gc65OcIi8+DQoJPC9sYW5ndWFnZT4NCgk8bGFuZ3VhZ2UgaWQ9ImVzIj4NCgkJPCEtLSBmb3JtYXQgZm9yIHVpZm9udCB2YWx1ZSBpcyAiZm9udCxzaXplLGlzYm9sZCxpc2l0YWxpYyxpc3NoYWRvd2VkIiAtLT4NCgkJPHVpZm9udCBuYW1lPSJGT05UX1FVSVpaSU5HIiB2YWx1ZT0iVmVyZGFuYSw5LGZhbHNlLGZhbHNlLGZhbHNlIi8+DQoJCTx1aWZvbnQgbmFtZT0iRk9OVF9TQ1JVQlNUQVRVUyIgdmFsdWU9IlZlcmRhbmEsOSx0cnVlLGZhbHNlLHRydWUiLz4NCgkJPHVpZm9udCBuYW1lPSJGT05UX1NDUlVCVElNRSIgdmFsdWU9IlZlcmRhbmEsOSxmYWxzZSxmYWxzZSx0cnVlIi8+DQoJCTx1aWZvbnQgbmFtZT0iRk9OVF9FTEFQU0VEVElNRSIgdmFsdWU9IlZlcmRhbmEsOSx0cnVlLGZhbHNlLHRydWUiLz4NCgkJPHVpZm9udCBuYW1lPSJGT05UX1VUSUxTTUVOVSIgdmFsdWU9IlZlcmRhbmEsOSx0cnVlLGZhbHNlLGZhbHNlIi8+DQoJCTx1aWZvbnQgbmFtZT0iRk9OVF9UQUJTIiB2YWx1ZT0iVmVyZGFuYSw5LHRydWUsZmFsc2UsdHJ1ZSIvPg0KCQk8dWlmb250IG5hbWU9IkZPTlRfUFJFU0VOVEFUSU9OTkFNRSIgdmFsdWU9IlZlcmRhbmEsMTQsZmFsc2UsZmFsc2UsdHJ1ZSIvPg0KCQk8dWlmb250IG5hbWU9IkZPTlRfUFJFU0VOVEVSTkFNRSIgdmFsdWU9IlZlcmRhbmEsMTAsdHJ1ZSxmYWxzZSx0cnVlIi8+DQoJCTx1aWZvbnQgbmFtZT0iRk9OVF9QUkVTRU5URVJUSVRMRSIgdmFsdWU9IlZlcmRhbmEsMTAsZmFsc2UsZmFsc2UsdHJ1ZSIvPg0KCQk8dWlmb250IG5hbWU9IkZPTlRfQklPQlROIiB2YWx1ZT0iVmVyZGFuYSwxMCxmYWxzZSxmYWxzZSx0cnVlIi8+DQoJCTx1aWZvbnQgbmFtZT0iRk9OVF9OT1RFUyIgdmFsdWU9IlZlcmRhbmEsMTEsZmFsc2UsZmFsc2UsZmFsc2UiLz4NCgkJPHVpZm9udCBuYW1lPSJGT05UX09VVExJTkUiIHZhbHVlPSJWZXJkYW5hLDExLGZhbHNlLGZhbHNlLHRydWUiLz4NCgkJPHVpZm9udCBuYW1lPSJGT05UX1NFQVJDSCIgdmFsdWU9IlZlcmRhbmEsMTEsZmFsc2UsZmFsc2UsdHJ1ZSIvPg0KCQk8dWlmb250IG5hbWU9IkZPTlRfVEhVTUIiIHZhbHVlPSJWZXJkYW5hLDksZmFsc2UsZmFsc2UsdHJ1ZSIvPg0KCQk8dWlmb250IG5hbWU9IkZPTlRfQklPV0lOIiB2YWx1ZT0iVmVyZGFuYSwxMSxmYWxzZSxmYWxzZSxmYWxzZSIvPg0KCQk8dWlmb250IG5hbWU9IkZPTlRfTElTVEhFQURJTkciIHZhbHVlPSJWZXJkYW5hLDksZmFsc2UsZmFsc2UsZmFsc2UiLz4NCgkJPHVpZm9udCBuYW1lPSJGT05UX1dJTlRJVExFIiB2YWx1ZT0iVmVyZGFuYSw5LGZhbHNlLGZhbHNlLHRydWUiLz4NCgkJPHVpZm9udCBuYW1lPSJGT05UX0FUVEFDSE1FTlRTIiB2YWx1ZT0iVmVyZGFuYSwxMSxmYWxzZSxmYWxzZSx0cnVlIi8+DQoJCTwhLS1xdWl6IHBvZCBhbmQgbWVzc2FnZSBib3ggdGV4dCBmb250cy0tPg0KCQk8dWlmb250IG5hbWU9IkZPTlRfTVNHQk9YX1dJTlRJVExFIiB2YWx1ZT0iVmVyZGFuYSwxMSx0cnVlLGZhbHNlLHRydWUiLz4NCgkJPHVpZm9udCBuYW1lPSJGT05UX01TR0JPWF9NU0ciIHZhbHVlPSJWZXJkYW5hLDExLGZhbHNlLGZhbHNlLHRydWUiLz4NCgkJPHVpZm9udCBuYW1lPSJGT05UX01TR0JPWF9PUFRJT05TIiB2YWx1ZT0iVmVyZGFuYSw5LHRydWUsZmFsc2UsdHJ1ZSIvPg0KCQk8dWlmb250IG5hbWU9IkZPTlRfUVVJWlBPRF9RVUlaX1RJVExFIiB2YWx1ZT0iVmVyZGFuYSwxMSx0cnVlLGZhbHNlLHRydWUiLz4NCgkJPHVpZm9udCBuYW1lPSJGT05UX1FVSVpQT0RfUVVJWl9BVFRFTVBUIiB2YWx1ZT0iVmVyZGFuYSw5LGZhbHNlLGZhbHNlLHRydWUiLz4NCgkJPHVpZm9udCBuYW1lPSJGT05UX1FVSVpQT0RfUVVJWl9BVFRFTVBUX1ZBTFVFIiB2YWx1ZT0iVmVyZGFuYSw5LHRydWUsZmFsc2UsdHJ1ZSIvPg0KCQk8dWlmb250IG5hbWU9IkZPTlRfUVVJWlBPRF9RVUVTVElPTl9TQ09SRSIgdmFsdWU9IlZlcmRhbmEsOSxmYWxzZSxmYWxzZSx0cnVlIi8+DQoJCTx1aWZvbnQgbmFtZT0iRk9OVF9RVUlaUE9EX1FVRVNUSU9OX1NDT1JFX1ZBTFVFIiB2YWx1ZT0iVmVyZGFuYSw5LHRydWUsZmFsc2UsdHJ1ZSIvPg0KCQk8dWlmb250IG5hbWU9IkZPTlRfUVVJWlBPRF9RVUVTVElPTl9BVFRFTVBUIiB2YWx1ZT0iVmVyZGFuYSw5LGZhbHNlLGZhbHNlLHRydWUiLz4NCgkJPHVpZm9udCBuYW1lPSJGT05UX1FVSVpQT0RfUVVFU1RJT05fQVRURU1QVF9WQUxVRSIgdmFsdWU9IlZlcmRhbmEsOSx0cnVlLGZhbHNlLHRydWUiLz4NCgkJPHVpZm9udCBuYW1lPSJGT05UX1FVSVpQT0RfUVVFU1RJT05fVEFHIiB2YWx1ZT0iVmVyZGFuYSwxMSx0cnVlLGZhbHNlLHRydWUiLz4NCgkJPHVpZm9udCBuYW1lPSJGT05UX1FVSVpQT0RfUVVJWl9RVUVTVElPTl9DT1VOVCIgdmFsdWU9IlZlcmRhbmEsOSxmYWxzZSxmYWxzZSx0cnVlIi8+DQoJCTx1aWZvbnQgbmFtZT0iRk9OVF9RVUlaUE9EX1FVSVpfUVVFU1RJT05fQ09VTlRfVkFMVUUiIHZhbHVlPSJWZXJkYW5hLDksdHJ1ZSxmYWxzZSx0cnVlIi8+DQoJCTx1aWZvbnQgbmFtZT0iRk9OVF9RVUlaUE9EX1FVSVpfUVVFU1RJT05fQVRURU1QVEVEIiB2YWx1ZT0iVmVyZGFuYSw5LGZhbHNlLGZhbHNlLHRydWUiLz4NCgkJPHVpZm9udCBuYW1lPSJGT05UX1FVSVpQT0RfUVVJWl9RVUVTVElPTl9BVFRFTVBURURfVkFMVUUiIHZhbHVlPSJWZXJkYW5hLDksdHJ1ZSxmYWxzZSx0cnVlIi8+DQoJCTx1aWZvbnQgbmFtZT0iRk9OVF9RVUlaUE9EX1FVSVpfU0NPUkVfVEFHIiB2YWx1ZT0iVmVyZGFuYSwxMSx0cnVlLGZhbHNlLHRydWUiLz4NCgkJPHVpZm9udCBuYW1lPSJGT05UX1FVSVpQT0RfUVVJWl9TQ09SRSIgdmFsdWU9IlZlcmRhbmEsOSxmYWxzZSxmYWxzZSx0cnVlIi8+DQoJCTx1aWZvbnQgbmFtZT0iRk9OVF9RVUlaUE9EX1FVSVpfU0NPUkVfVkFMVUUiIHZhbHVlPSJWZXJkYW5hLDksdHJ1ZSxmYWxzZSx0cnVlIi8+DQoJCTx1aWZvbnQgbmFtZT0iRk9OVF9RVUlaUE9EX1FVSVpfTUFYU0NPUkUiIHZhbHVlPSJWZXJkYW5hLDksZmFsc2UsZmFsc2UsdHJ1ZSIvPg0KCQk8dWlmb250IG5hbWU9IkZPTlRfUVVJWlBPRF9RVUlaX01BWFNDT1JFX1ZBTFVFIiB2YWx1ZT0iVmVyZGFuYSw5LHRydWUsZmFsc2UsdHJ1ZSIvPg0KCQk8dWlmb250IG5hbWU9IkZPTlRfUVVJWlBPRF9RVUlaX1BBU1NTQ09SRSIgdmFsdWU9IlZlcmRhbmEsOSxmYWxzZSxmYWxzZSx0cnVlIi8+DQoJCTx1aWZvbnQgbmFtZT0iRk9OVF9RVUlaUE9EX1FVSVpfUEFTU1NDT1JFX1ZBTFVFIiB2YWx1ZT0iVmVyZGFuYSw5LHRydWUsZmFsc2UsdHJ1ZSIvPg0KCQk8IS0tIHVpdGV4dCAtLT4NCgkJPCEtLSBzdWJzdGl0dXRpb246ICVuID09IHNsaWRlIG51bWJlciAtLT4NCgkJPHVpdGV4dCBuYW1lPSJBVFRBQ0hNRU5UX1BSRVZJRVdfV0FSTklOR01TR19USVRMRVNUUklORyIgdmFsdWU9IkF2aXNvIGRlIGFyY2hpdm8gYWRqdW50byIvPg0KCQk8dWl0ZXh0IG5hbWU9IkFUVEFDSE1FTlRfUFJFVklFV19XQVJOSU5HTVNHIiB2YWx1ZT0iTm8gZXMgcG9zaWJsZSBhYnJpciBsb3MgYXJjaGl2b3MgYWRqdW50b3MgZW4gZWwgbW9kbyBkZSBwcmV2aXN1YWxpemFjacOzbi4gVXNlIFB1YmxpY2FyIHBhcmEgdmVyIGxvcyByZXN1bHRhZG9zLiIvPg0KCQk8dWl0ZXh0IG5hbWU9IkNPTExBQl9MT0NBTF9QTEFZQkFDS19NU0ciIHZhbHVlPSJFbCBjb250ZW5pZG8gc2UgZXN0w6EgcmVwcm9kdWNpZW5kbyBsb2NhbG1lbnRlLiBMYSBjb2xhYm9yYWNpw7NuIG5vIGZ1bmNpb25hIGVuIGVzdGUgbW9kby4iLz4NCgkJPHVpdGV4dCBuYW1lPSJDT0xMQUJfTE9DQUxfUExBWUJBQ0tfVElUTEUiIHZhbHVlPSJSZXByb2R1Y2Npw7NuIGxvY2FsIi8+DQoJCTx1aXRleHQgbmFtZT0iQ09MTEFCX0xPQ0FMX1BMQVlCQUNLQlROIiB2YWx1ZT0iT2siLz4NCgkJPHVpdGV4dCBuYW1lPSJVTk5BTUVEU0xJREVUSVRMRSIgdmFsdWU9IkRpYXBvc2l0aXZhICVuIi8+DQoJCTwhLS0gc3Vic3RpdHV0aW9uOiAlbiA9PSBzbGlkZSBudW1iZXIgLS0+DQoJCTwhLS0gc3Vic3RpdHV0aW9uOiAldCA9PSB0b3RhbCBzbGlkZSBjb3VudCAtLT4NCgkJPHVpdGV4dCBuYW1lPSJTQ1JVQkJBUlNUQVRVU19TTElERUlORk8iIHZhbHVlPSJEaWFwb3NpdGl2YSAlbiAvICV0IHwgIi8+DQoJCTx1aXRleHQgbmFtZT0iU0NSVUJCQVJTVEFUVVNfU1RPUFBFRCIgdmFsdWU9IkRldGVuaWRhIi8+DQoJCTx1aXRleHQgbmFtZT0iU0NSVUJCQVJTVEFUVVNfUExBWUlORyIgdmFsdWU9IlJlcHJvZHVjaWVuZG8iLz4NCgkJPHVpdGV4dCBuYW1lPSJTQ1JVQkJBUlNUQVRVU19OT0FVRElPIiB2YWx1ZT0iU2luIHNvbmlkbyIvPg0KCQk8dWl0ZXh0IG5hbWU9IlNDUlVCQkFSU1RBVFVTX1ZJRFBMQVlJTkciIHZhbHVlPSJWw61kZW8gZW4gcmVwcm9kLiIvPg0KCQk8dWl0ZXh0IG5hbWU9IlNDUlVCQkFSU1RBVFVTX0xPQURJTkciIHZhbHVlPSJDYXJnYW5kbyIvPg0KCQk8dWl0ZXh0IG5hbWU9IlNDUlVCQkFSU1RBVFVTX0JVRkZFUklORyIgdmFsdWU9IkFsbWFjZW5hbmRvIGVuIGLDumZlciIvPg0KCQk8dWl0ZXh0IG5hbWU9IlNDUlVCQkFSU1RBVFVTX1FVRVNUSU9OIiB2YWx1ZT0iQ29udGVzdGFyIHByZWd1bnRhIi8+DQoJCTx1aXRleHQgbmFtZT0iU0NSVUJCQVJTVEFUVVNfUkVWSUVXUVVJWiIgdmFsdWU9IlJldmlzYW5kbyBwcnVlYmEiLz4NCgkJPCEtLSBzdWJzdGl0dXRpb246ICVtID09IG1pbnV0ZXMgcmVtYWluaW5nIC0tPg0KCQk8IS0tIHN1YnN0aXR1dGlvbjogJXMgPT0gc2Vjb25kcyByZW1haW5pbmcgLS0+DQoJCTx1aXRleHQgbmFtZT0iRUxBUFNFRCIgdmFsdWU9IiVtIG1pbnV0b3MgJXMgc2VndW5kb3MgcmVzdGFudGVzIi8+DQoJCTx1aXRleHQgbmFtZT0iTk9URk9VTkQiIHZhbHVlPSJObyBzZSBoYSBlbmNvbnRyYWRvIG5hZGEiLz4NCgkJPHVpdGV4dCBuYW1lPSJBVFRBQ0hNRU5UUyIgdmFsdWU9IkFyY2hpdm9zIGFkanVudG9zIi8+DQoJCTwhLS0gc3Vic3RpdHV0aW9uOiAlcCA9PSBjdXJyZW50IHNwZWFrZXIncyB0aXRsZSAtLT4NCgkJPHVpdGV4dCBuYW1lPSJCSU9XSU5fVElUTEUiIHZhbHVlPSJCaW9ncmFmw61hOiAlcCIvPg0KCQk8dWl0ZXh0IG5hbWU9IkJJT0JUTl9USVRMRSIgdmFsdWU9IkJpb2dyYWbDrWEiLz4NCgkJPHVpdGV4dCBuYW1lPSJESVZJREVSQlROX1RJVExFIiB2YWx1ZT0ifCIvPg0KCQk8dWl0ZXh0IG5hbWU9IkNPTlRBQ1RCVE5fVElUTEUiIHZhbHVlPSJDb250YWN0byIvPg0KCQk8dWl0ZXh0IG5hbWU9IlRBQl9RVUlaIiB2YWx1ZT0iUHJ1ZWJhIi8+DQoJCTx1aXRleHQgbmFtZT0iVEFCX09VVExJTkUiIHZhbHVlPSJDb250b3JubyIvPg0KCQk8dWl0ZXh0IG5hbWU9IlRBQl9USFVNQiIgdmFsdWU9Ik1pbmlhdC4iLz4NCgkJPHVpdGV4dCBuYW1lPSJUQUJfTk9URVMiIHZhbHVlPSJOb3RhcyIvPg0KCQk8dWl0ZXh0IG5hbWU9IlRBQl9TRUFSQ0giIHZhbHVlPSJCdXNjYXIiLz4NCgkJPHVpdGV4dCBuYW1lPSJTTElERV9IRUFESU5HIiB2YWx1ZT0iVMOtdHVsbyBkZSBkaWFwb3NpdGl2YSIvPg0KCQk8dWl0ZXh0IG5hbWU9IkRVUkFUSU9OX0hFQURJTkciIHZhbHVlPSJEdXJhYy4iLz4NCgkJPHVpdGV4dCBuYW1lPSJTRUFSQ0hfSEVBRElORyIgdmFsdWU9IkJ1c2NhciB0ZXh0bzoiLz4NCgkJPHVpdGV4dCBuYW1lPSJUSFVNQl9IRUFESU5HIiB2YWx1ZT0iRGlhcG9zaXRpdmEiLz4NCgkJPHVpdGV4dCBuYW1lPSJUSFVNQl9JTkZPIiB2YWx1ZT0iRHVyLi9Uw610LiBkaWFwLiIvPg0KCQk8dWl0ZXh0IG5hbWU9IkFUVEFDSE5BTUVfSEVBRElORyIgdmFsdWU9Ik5vbWJyZSBkZSBhcmNoaXZvIi8+DQoJCTx1aXRleHQgbmFtZT0iQVRUQUNIU0laRV9IRUFESU5HIiB2YWx1ZT0iVGFtYcOxbyIvPg0KCQk8dWl0ZXh0IG5hbWU9IlNMSURFX05PVEVTIiB2YWx1ZT0iTm90YXMgZGUgZGlhcG9zaXRpdmEiLz4NCgkJPHVpdGV4dCBuYW1lPSJDT1VSU0VfU1RBVFVTIiB2YWx1ZT0iRXN0YWRvIGRlIG1vZHVsbyIvPg0KCQk8dWl0ZXh0IG5hbWU9IlBBU1NFRF9TVFJJTkciIHZhbHVlPSJBcHJvYmFkbyIvPg0KCQk8dWl0ZXh0IG5hbWU9IkZBSUxFRF9TVFJJTkciIHZhbHVlPSJTdXNwZW5zbyIvPg0KCQk8IS0tcXVpeiBwb2QgYW5kIG1lc3NhZ2UgYm94IHRleHRzLS0+DQoJCTx1aXRleHQgbmFtZT0iUVVJWlBPRF9RVUlaX0FUVEVNUFQiIHZhbHVlPSJJbnRlbnRvIGRlIHBydWViYToiLz4NCgkJPHVpdGV4dCBuYW1lPSJRVUlaUE9EX1FVSVpfQVRURU1QVF9WQUxVRSIgdmFsdWU9IiVuIGRlICV0Ii8+DQoJCTx1aXRleHQgbmFtZT0iUVVJWlBPRF9RVUlaX1NDT1JFIiB2YWx1ZT0iUHVudHVhY2nDs246Ii8+DQoJCTx1aXRleHQgbmFtZT0iUVVJWlBPRF9RVUlaX1BBU1NTQ09SRSIgdmFsdWU9IlB1bnR1YWNpw7NuIHBhcmEgYXByb2JhcjoiLz4NCgkJPHVpdGV4dCBuYW1lPSJRVUlaUE9EX1FVSVpfTUFYU0NPUkUiIHZhbHVlPSJQdW50dWFjacOzbiBtw6F4aW1hOiIvPg0KCQk8dWl0ZXh0IG5hbWU9IlFVSVpQT0RfUVVFU0FUTVBUX1NUUiIgdmFsdWU9IkludGVudG9zOiAlbiBkZSAldCIvPg0KCQk8dWl0ZXh0IG5hbWU9IlFVSVpQT0RfUVVFU1RZUEVfU1RSIiB2YWx1ZT0iVGlwbzogJXMiLz4NCgkJPHVpdGV4dCBuYW1lPSJRVUlaUE9EX1FVRVNUWVBFX0dSRCIgdmFsdWU9IkNvbiBwdW50dWFjacOzbiIvPg0KCQk8dWl0ZXh0IG5hbWU9IlFVSVpQT0RfUVVFU1RZUEVfU1ZZIiB2YWx1ZT0iRW5jdWVzdGEiLz4NCgkJPHVpdGV4dCBuYW1lPSJRVUlaUE9EX1FVSVpBVE1QVF9JTkYiIHZhbHVlPSJJbmZpbml0byIvPg0KCQk8dWl0ZXh0IG5hbWU9IlFVSVpQT0RfUVVFU0FUTVBUX0lORiIgdmFsdWU9IkluZmluaXRvIi8+DQoJCTx1aXRleHQgbmFtZT0iV0FSTklOR01TR19ZRVNTVFJJTkciIHZhbHVlPSJTw60iLz4NCgkJPHVpdGV4dCBuYW1lPSJXQVJOSU5HTVNHX05PU1RSSU5HIiB2YWx1ZT0iTm8iLz4NCgkJPHVpdGV4dCBuYW1lPSJXQVJOSU5HTVNHX1RJVExFU1RSSU5HIiB2YWx1ZT0iQXZpc28gZGUgbmF2ZWdhY2nDs24gZGUgcHJ1ZWJhIi8+DQoJCTx1aXRleHQgbmFtZT0iV0FSTklOR01TR19NU0dTVFJJTkciIHZhbHVlPSJIYXkgcHJlZ3VudGFzIHNpbiBpbnRlbnRvcyBlbiBlc3RhIHBydWViYS4mI3hBOyYjeEE7UGFyYSBzYWxpciBkZSBsYSBwcnVlYmEsIGhhZ2EgY2xpYyBlbiBTw60uIFBhcmEgY29udGludWFyLCBoYWdhIGNsaWMgZW4gTm8uIi8+DQoJCTx1aXRleHQgbmFtZT0iSU5GT1JNQVRJT05fSDI2NF9GTEFTSFBMQVlFUiIgdmFsdWU9IkxhIHZlcnNpw7NuIGFjdHVhbCBkZSBGbGFzaCBQbGF5ZXIgaW5zdGFsYWRhIGVuIGVsIG9yZGVuYWRvciBubyBlcyBjb21wYXRpYmxlIGNvbiBlc3RlIHbDrWRlby4gSGFnYSBjbGljIGVuIGVsIMOhcmVhIGRlIHbDrWRlbyBwYXJhIGRlc2NhcmdhciBsYSDDumx0aW1hIHZlcnNpw7NuIGRlIEZsYXNoIFBsYXllci4iLz4NCgkJPCEtLSBzdWJzdGl0dXRpb246ICVwID09IHByZXNlbnRhdGlvbiB0aXRsZSAtLT4NCgkJPCEtLSBzdWJzdGl0dXRpb246ICVzID09IHNsaWRlIHRpdGxlIC0tPg0KCQk8IS0tIHN1YnN0aXR1dGlvbjogJW4gPT0gc2xpZGUgbnVtYmVyIC0tPg0KCQk8dWl0ZXh0IG5hbWU9IkJPT0tNQVJLIiB2YWx1ZT0iQWRvYmUgUHJlc2VudGVyOiAlcCIvPg0KCQk8IS0tIHN1YnN0aXR1dGlvbjogJXAgPT0gcHJlc2VudGF0aW9uIHRpdGxlIC0tPg0KCQk8IS0tIHN1YnN0aXR1dGlvbjogJXMgPT0gc2xpZGUgdGl0bGUgLS0+DQoJCTwhLS0gc3Vic3RpdHV0aW9uOiAlbiA9PSBzbGlkZSBudW1iZXIgLS0+DQoJCTx1aXRleHQgbmFtZT0iQk9PS01BUktTTElERSIgdmFsdWU9IkFkb2JlIFByZXNlbnRlcjogJXAgJXMiLz4NCgkJPHVpdGV4dCBuYW1lPSJTSE9XU0lERUJBUiIgdmFsdWU9Ik1vc3RyYXIgYmFycmEgbGF0ZXJhbCBhIGxvcyBwYXJ0aWNpcGFudGVzIi8+DQoJCTx1aXRleHQgbmFtZT0iTVVURSIgdmFsdWU9Ik11ZG8iLz4NCgkJPHVpdGV4dCBuYW1lPSJET0NXUkFQX1RJVExFIiB2YWx1ZT0iQXJjaGl2byBhZGp1bnRvIGRlIFByZXNlbnRlciIvPg0KCQk8dWl0ZXh0IG5hbWU9IkRPQ1dSQVBfTVNHIiB2YWx1ZT0iR3VhcmRhciBlbiBNaSBQQyIvPg0KCQk8dWl0ZXh0IG5hbWU9IkRPQ1dSQVBfUFJPTVBUIiB2YWx1ZT0iSGFnYSBjbGljIGVuIERlc2NhcmdhciIvPg0KCTwvbGFuZ3VhZ2U+DQoJPGxhbmd1YWdlIGlkPSJwdCI+DQoJCTwhLS0gZm9ybWF0IGZvciB1aWZvbnQgdmFsdWUgaXMgImZvbnQsc2l6ZSxpc2JvbGQsaXNpdGFsaWMsaXNzaGFkb3dlZCIgLS0+DQoJCTx1aWZvbnQgbmFtZT0iRk9OVF9RVUlaWklORyIgdmFsdWU9IlZlcmRhbmEsOSxmYWxzZSxmYWxzZSxmYWxzZSIvPg0KCQk8dWlmb250IG5hbWU9IkZPTlRfU0NSVUJTVEFUVVMiIHZhbHVlPSJWZXJkYW5hLDksdHJ1ZSxmYWxzZSx0cnVlIi8+DQoJCTx1aWZvbnQgbmFtZT0iRk9OVF9TQ1JVQlRJTUUiIHZhbHVlPSJWZXJkYW5hLDksZmFsc2UsZmFsc2UsdHJ1ZSIvPg0KCQk8dWlmb250IG5hbWU9IkZPTlRfRUxBUFNFRFRJTUUiIHZhbHVlPSJWZXJkYW5hLDksdHJ1ZSxmYWxzZSx0cnVlIi8+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DQoJCTx1aWZvbnQgbmFtZT0iRk9OVF9PVVRMSU5FIiB2YWx1ZT0iVmVyZGFuYSwxMSxmYWxzZSxmYWxzZSx0cnVlIi8+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DQoJCTx1aWZvbnQgbmFtZT0iRk9OVF9XSU5USVRMRSIgdmFsdWU9IlZlcmRhbmEsOSxmYWxzZSxmYWxzZSx0cnVlIi8+DQoJCTx1aWZvbnQgbmFtZT0iRk9OVF9BVFRBQ0hNRU5UUyIgdmFsdWU9IlZlcmRhbmEsMTEsZmFsc2UsZmFsc2UsdHJ1ZSIvPg0KCQk8IS0tcXVpeiBwb2QgYW5kIG1lc3NhZ2UgYm94IHRleHQgZm9udHMtLT4NCgkJPHVpZm9udCBuYW1lPSJGT05UX01TR0JPWF9XSU5USVRMRSIgdmFsdWU9IlZlcmRhbmEsMTEsdHJ1ZSxmYWxzZSx0cnVlIi8+DQoJCTx1aWZvbnQgbmFtZT0iRk9OVF9NU0dCT1hfTVNHIiB2YWx1ZT0iVmVyZGFuYSwxMSxmYWxzZSxmYWxzZSx0cnVlIi8+DQoJCTx1aWZvbnQgbmFtZT0iRk9OVF9NU0dCT1hfT1BUSU9OUyIgdmFsdWU9IlZlcmRhbmEsOSx0cnVlLGZhbHNlLHRydWUiLz4NCgkJPHVpZm9udCBuYW1lPSJGT05UX1FVSVpQT0RfUVVJWl9USVRMRSIgdmFsdWU9IlZlcmRhbmEsMTEsdHJ1ZSxmYWxzZSx0cnVlIi8+DQoJCTx1aWZvbnQgbmFtZT0iRk9OVF9RVUlaUE9EX1FVSVpfQVRURU1QVCIgdmFsdWU9IlZlcmRhbmEsOSxmYWxzZSxmYWxzZSx0cnVlIi8+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DQoJCTx1aWZvbnQgbmFtZT0iRk9OVF9RVUlaUE9EX1FVRVNUSU9OX0FUVEVNUFRfVkFMVUUiIHZhbHVlPSJWZXJkYW5hLDksdHJ1ZSxmYWxzZSx0cnVlIi8+DQoJCTx1aWZvbnQgbmFtZT0iRk9OVF9RVUlaUE9EX1FVRVNUSU9OX1RBRyIgdmFsdWU9IlZlcmRhbmEsMTEsdHJ1ZSxmYWxzZSx0cnVlIi8+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DQoJCTx1aWZvbnQgbmFtZT0iRk9OVF9RVUlaUE9EX1FVSVpfUVVFU1RJT05fQVRURU1QVEVEX1ZBTFVFIiB2YWx1ZT0iVmVyZGFuYSw5LHRydWUsZmFsc2UsdHJ1ZSIvPg0KCQk8dWlmb250IG5hbWU9IkZPTlRfUVVJWlBPRF9RVUlaX1NDT1JFX1RBRyIgdmFsdWU9IlZlcmRhbmEsMTEsdHJ1ZSxmYWxzZSx0cnVlIi8+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DQoJCTwhLS0gc3Vic3RpdHV0aW9uOiAlbiA9PSBzbGlkZSBudW1iZXIgLS0+DQoJCTx1aXRleHQgbmFtZT0iQVRUQUNITUVOVF9QUkVWSUVXX1dBUk5JTkdNU0dfVElUTEVTVFJJTkciIHZhbHVlPSJBdmlzbyBkZSBhbmV4byIvPg0KCQk8dWl0ZXh0IG5hbWU9IkFUVEFDSE1FTlRfUFJFVklFV19XQVJOSU5HTVNHIiB2YWx1ZT0iT3MgYW5leG9zIG7Do28gc8OjbyBhYmVydG9zIG5vIG1vZG8gZGUgVmlzdWFsaXphw6fDo28uIFVzZSBvIGNvbWFuZG8gZGUgcHVibGljYcOnw6NvIHBhcmEgdmVyIG9zIHJlc3VsdGFkb3MuIi8+DQoJCTx1aXRleHQgbmFtZT0iQ09MTEFCX0xPQ0FMX1BMQVlCQUNLX01TRyIgdmFsdWU9Ik8gY29udGXDumRvIGVzdMOhIHNlbmRvIHJlcHJvZHV6aWRvIGxvY2FsbWVudGUuQSBjb2xhYm9yYcOnw6NvIG7Do28gZnVuY2lvbmEgbmVzdGUgbW9kby4iLz4NCgkJPHVpdGV4dCBuYW1lPSJDT0xMQUJfTE9DQUxfUExBWUJBQ0tfVElUTEUiIHZhbHVlPSJSZXByb2R1w6fDo28gbG9jYWwiLz4NCgkJPHVpdGV4dCBuYW1lPSJDT0xMQUJfTE9DQUxfUExBWUJBQ0tCVE4iIHZhbHVlPSJPayIvPg0KCQk8dWl0ZXh0IG5hbWU9IlVOTkFNRURTTElERVRJVExFIiB2YWx1ZT0iU2xpZGUgJW4iLz4NCgkJPCEtLSBzdWJzdGl0dXRpb246ICVuID09IHNsaWRlIG51bWJlciAtLT4NCgkJPCEtLSBzdWJzdGl0dXRpb246ICV0ID09IHRvdGFsIHNsaWRlIGNvdW50IC0tPg0KCQk8dWl0ZXh0IG5hbWU9IlNDUlVCQkFSU1RBVFVTX1NMSURFSU5GTyIgdmFsdWU9IlNsaWRlICVuIC8gJXQgfCAiLz4NCgkJPHVpdGV4dCBuYW1lPSJTQ1JVQkJBUlNUQVRVU19TVE9QUEVEIiB2YWx1ZT0iUGFyYWRvIi8+DQoJCTx1aXRleHQgbmFtZT0iU0NSVUJCQVJTVEFUVVNfUExBWUlORyIgdmFsdWU9IlJlcHJvZHV6aW5kbyIvPg0KCQk8dWl0ZXh0IG5hbWU9IlNDUlVCQkFSU1RBVFVTX05PQVVESU8iIHZhbHVlPSJTZW0gw6F1ZGlvIi8+DQoJCTx1aXRleHQgbmFtZT0iU0NSVUJCQVJTVEFUVVNfVklEUExBWUlORyIgdmFsdWU9IlbDrWRlbyBlbSByZXByb2R1w6fDo28iLz4NCgkJPHVpdGV4dCBuYW1lPSJTQ1JVQkJBUlNUQVRVU19MT0FESU5HIiB2YWx1ZT0iQ2FycmVnYW5kbyIvPg0KCQk8dWl0ZXh0IG5hbWU9IlNDUlVCQkFSU1RBVFVTX0JVRkZFUklORyIgdmFsdWU9IkFybWF6ZW5hbmRvIGVtIGJ1ZmZlciIvPg0KCQk8dWl0ZXh0IG5hbWU9IlNDUlVCQkFSU1RBVFVTX1FVRVNUSU9OIiB2YWx1ZT0iUmVzcG9uZGVyIHBlcmd1bnRhIi8+DQoJCTx1aXRleHQgbmFtZT0iU0NSVUJCQVJTVEFUVVNfUkVWSUVXUVVJWiIgdmFsdWU9IlJldmlzYW5kbyBxdWVzdGlvbsOhcmlvIi8+DQoJCTwhLS0gc3Vic3RpdHV0aW9uOiAlbSA9PSBtaW51dGVzIHJlbWFpbmluZyAtLT4NCgkJPCEtLSBzdWJzdGl0dXRpb246ICVzID09IHNlY29uZHMgcmVtYWluaW5nIC0tPg0KCQk8dWl0ZXh0IG5hbWU9IkVMQVBTRUQiIHZhbHVlPSIlbSBtaW51dG9zICVzIHNlZ3VuZG9zIHJlc3RhbnRlcyIvPg0KCQk8dWl0ZXh0IG5hbWU9Ik5PVEZPVU5EIiB2YWx1ZT0iTmFkYSBlbmNvbnRyYWRvIi8+DQoJCTx1aXRleHQgbmFtZT0iQVRUQUNITUVOVFMiIHZhbHVlPSJBbmV4b3MiLz4NCgkJPCEtLSBzdWJzdGl0dXRpb246ICVwID09IGN1cnJlbnQgc3BlYWtlcidzIHRpdGxlIC0tPg0KCQk8dWl0ZXh0IG5hbWU9IkJJT1dJTl9USVRMRSIgdmFsdWU9IkJpbzogJXAiLz4NCgkJPHVpdGV4dCBuYW1lPSJCSU9CVE5fVElUTEUiIHZhbHVlPSJCaW8iLz4NCgkJPHVpdGV4dCBuYW1lPSJESVZJREVSQlROX1RJVExFIiB2YWx1ZT0ifCIvPg0KCQk8dWl0ZXh0IG5hbWU9IkNPTlRBQ1RCVE5fVElUTEUiIHZhbHVlPSJDb250YXRvIi8+DQoJCTx1aXRleHQgbmFtZT0iVEFCX1FVSVoiIHZhbHVlPSJRdWVzdC4iLz4NCgkJPHVpdGV4dCBuYW1lPSJUQUJfT1VUTElORSIgdmFsdWU9IkVzcXVlbWEiLz4NCgkJPHVpdGV4dCBuYW1lPSJUQUJfVEhVTUIiIHZhbHVlPSJNaW5pIi8+DQoJCTx1aXRleHQgbmFtZT0iVEFCX05PVEVTIiB2YWx1ZT0iTm90YXMiLz4NCgkJPHVpdGV4dCBuYW1lPSJUQUJfU0VBUkNIIiB2YWx1ZT0iQnVzY2EiLz4NCgkJPHVpdGV4dCBuYW1lPSJTTElERV9IRUFESU5HIiB2YWx1ZT0iVMOtdHVsbyBkbyBzbGlkZSIvPg0KCQk8dWl0ZXh0IG5hbWU9IkRVUkFUSU9OX0hFQURJTkciIHZhbHVlPSJEdXJhw6fDo28iLz4NCgkJPHVpdGV4dCBuYW1lPSJTRUFSQ0hfSEVBRElORyIgdmFsdWU9IlByb2N1cmFyIHRleHRvOiIvPg0KCQk8dWl0ZXh0IG5hbWU9IlRIVU1CX0hFQURJTkciIHZhbHVlPSJTbGlkZSIvPg0KCQk8dWl0ZXh0IG5hbWU9IlRIVU1CX0lORk8iIHZhbHVlPSJUw610dWxvL0R1cmHDp8OjbyBkbyBzbGlkZSIvPg0KCQk8dWl0ZXh0IG5hbWU9IkFUVEFDSE5BTUVfSEVBRElORyIgdmFsdWU9Ik5vbWUgZG8gYXJxdWl2byIvPg0KCQk8dWl0ZXh0IG5hbWU9IkFUVEFDSFNJWkVfSEVBRElORyIgdmFsdWU9IlRhbWFuaG8iLz4NCgkJPHVpdGV4dCBuYW1lPSJTTElERV9OT1RFUyIgdmFsdWU9IkFub3Rhw6fDtWVzIGRvIHNsaWRlIi8+DQoJCTx1aXRleHQgbmFtZT0iQ09VUlNFX1NUQVRVUyIgdmFsdWU9IlN0YXR1cyBkbyBtw7NkdWxvIi8+DQoJCTx1aXRleHQgbmFtZT0iUEFTU0VEX1NUUklORyIgdmFsdWU9IkFwcm92YWRvIi8+DQoJCTx1aXRleHQgbmFtZT0iRkFJTEVEX1NUUklORyIgdmFsdWU9IlJlcHJvdmFkbyIvPg0KCQk8IS0tcXVpeiBwb2QgYW5kIG1lc3NhZ2UgYm94IHRleHRzLS0+DQoJCTx1aXRleHQgbmFtZT0iUVVJWlBPRF9RVUlaX0FUVEVNUFQiIHZhbHVlPSJUZW50YXRpdmEgbm8gcXVlc3Rpb27DoXJpbzoiLz4NCgkJPHVpdGV4dCBuYW1lPSJRVUlaUE9EX1FVSVpfQVRURU1QVF9WQUxVRSIgdmFsdWU9IiVuIGRlICV0Ii8+DQoJCTx1aXRleHQgbmFtZT0iUVVJWlBPRF9RVUlaX1NDT1JFIiB2YWx1ZT0iUG9udHVhw6fDo286Ii8+DQoJCTx1aXRleHQgbmFtZT0iUVVJWlBPRF9RVUlaX1BBU1NTQ09SRSIgdmFsdWU9IlBvbnR1YcOnw6NvIGRlIGFwcm92YcOnw6NvOiIvPg0KCQk8dWl0ZXh0IG5hbWU9IlFVSVpQT0RfUVVJWl9NQVhTQ09SRSIgdmFsdWU9IlBvbnR1YcOnw6NvIG3DoXhpbWE6Ii8+DQoJCTx1aXRleHQgbmFtZT0iUVVJWlBPRF9RVUVTQVRNUFRfU1RSIiB2YWx1ZT0iVGVudGF0aXZhOiAlbiBkZSAldCIvPg0KCQk8dWl0ZXh0IG5hbWU9IlFVSVpQT0RfUVVFU1RZUEVfU1RSIiB2YWx1ZT0iVGlwbzogJXMiLz4NCgkJPHVpdGV4dCBuYW1lPSJRVUlaUE9EX1FVRVNUWVBFX0dSRCIgdmFsdWU9IkNsYXNzaWZpY2F0w7NyaWEiLz4NCgkJPHVpdGV4dCBuYW1lPSJRVUlaUE9EX1FVRVNUWVBFX1NWWSIgdmFsdWU9IlBlc3F1aXNhIi8+DQoJCTx1aXRleHQgbmFtZT0iUVVJWlBPRF9RVUlaQVRNUFRfSU5GIiB2YWx1ZT0iSW5maW5pdG8iLz4NCgkJPHVpdGV4dCBuYW1lPSJRVUlaUE9EX1FVRVNBVE1QVF9JTkYiIHZhbHVlPSJJbmZpbml0byIvPg0KCQk8dWl0ZXh0IG5hbWU9IldBUk5JTkdNU0dfWUVTU1RSSU5HIiB2YWx1ZT0iU2ltIi8+DQoJCTx1aXRleHQgbmFtZT0iV0FSTklOR01TR19OT1NUUklORyIgdmFsdWU9Ik7Do28iLz4NCgkJPHVpdGV4dCBuYW1lPSJXQVJOSU5HTVNHX1RJVExFU1RSSU5HIiB2YWx1ZT0iQWxlcnRhIGRlIG5hdmVnYcOnw6NvIGRvIHF1ZXN0aW9uw6FyaW8iLz4NCgkJPHVpdGV4dCBuYW1lPSJXQVJOSU5HTVNHX01TR1NUUklORyIgdmFsdWU9IkV4aXN0ZW0gcGVyZ3VudGFzIHF1ZSBuw6NvIGZvcmFtIHJlc3BvbmRpZGFzIG5lc3RlIHF1ZXN0aW9uw6FyaW8uJiN4QTsmI3hBO0NsaXF1ZSBlbSBTaW0gcGFyYSBzYWlyIGRvIHF1ZXN0aW9uw6FyaW8gb3UgZW0gTsOjbyBzZSBxdWlzZXIgY29udGludWFyLiIvPg0KCQk8dWl0ZXh0IG5hbWU9IklORk9STUFUSU9OX0gyNjRfRkxBU0hQTEFZRVIiIHZhbHVlPSJBIHZlcnPDo28gYXR1YWwgZG8gRmxhc2ggUGxheWVyIGluc3RhbGFkYSBubyBjb21wdXRhZG9yIG7Do28gb2ZlcmVjZSBzdXBvcnRlIGEgZXNzZSB2w61kZW8uIENsaXF1ZSBuYSDDoXJlYSBkbyB2w61kZW8gcGFyYSBiYWl4YXIgYSB2ZXJzw6NvIG1haXMgcmVjZW50ZSBkbyBGbGFzaCBQbGF5ZXIuIi8+DQoJCTwhLS0gc3Vic3RpdHV0aW9uOiAlcCA9PSBwcmVzZW50YXRpb24gdGl0bGUgLS0+DQoJCTwhLS0gc3Vic3RpdHV0aW9uOiAlcyA9PSBzbGlkZSB0aXRsZSAtLT4NCgkJPCEtLSBzdWJzdGl0dXRpb246ICVuID09IHNsaWRlIG51bWJlciAtLT4NCgkJPHVpdGV4dCBuYW1lPSJCT09LTUFSSyIgdmFsdWU9IkFkb2JlIFByZXNlbnRlciAtICVwIi8+DQoJCTwhLS0gc3Vic3RpdHV0aW9uOiAlcCA9PSBwcmVzZW50YXRpb24gdGl0bGUgLS0+DQoJCTwhLS0gc3Vic3RpdHV0aW9uOiAlcyA9PSBzbGlkZSB0aXRsZSAtLT4NCgkJPCEtLSBzdWJzdGl0dXRpb246ICVuID09IHNsaWRlIG51bWJlciAtLT4NCgkJPHVpdGV4dCBuYW1lPSJCT09LTUFSS1NMSURFIiB2YWx1ZT0iQWRvYmUgUHJlc2VudGVyIC0gJXAgJXMiLz4NCgkJPHVpdGV4dCBuYW1lPSJTSE9XU0lERUJBUiIgdmFsdWU9Ik1vc3RyYXIgYmFycmEgbGF0ZXJhbCBhbyBwYXJ0aWNpcGFudGVzIi8+DQoJCTx1aXRleHQgbmFtZT0iTVVURSIgdmFsdWU9Ik11ZG8iLz4NCgkJPHVpdGV4dCBuYW1lPSJET0NXUkFQX1RJVExFIiB2YWx1ZT0iQW5leG8gZGUgYXJxdWl2byBkbyBQcmVzZW50ZXIiLz4NCgkJPHVpdGV4dCBuYW1lPSJET0NXUkFQX01TRyIgdmFsdWU9IlNhbHZhciBlbSBNZXUgY29tcHV0YWRvciIvPg0KCQk8dWl0ZXh0IG5hbWU9IkRPQ1dSQVBfUFJPTVBUIiB2YWx1ZT0iQ2xpcXVlIHBhcmEgYmFpeGFyIi8+DQoJPC9sYW5ndWFnZT4NCgk8bGFuZ3VhZ2UgaWQ9Iml0Ij4NCgkJPCEtLSBmb3JtYXQgZm9yIHVpZm9udCB2YWx1ZSBpcyAiZm9udCxzaXplLGlzYm9sZCxpc2l0YWxpYyxpc3NoYWRvd2VkIiAtLT4NCgkJPHVpZm9udCBuYW1lPSJGT05UX1FVSVpaSU5HIiB2YWx1ZT0iVmVyZGFuYSw5LGZhbHNlLGZhbHNlLGZhbHNlIi8+DQoJCTx1aWZvbnQgbmFtZT0iRk9OVF9TQ1JVQlNUQVRVUyIgdmFsdWU9IlZlcmRhbmEsOSx0cnVlLGZhbHNlLHRydWUiLz4NCgkJPHVpZm9udCBuYW1lPSJGT05UX1NDUlVCVElNRSIgdmFsdWU9IlZlcmRhbmEsOSxmYWxzZSxmYWxzZSx0cnVlIi8+DQoJCTx1aWZvbnQgbmFtZT0iRk9OVF9FTEFQU0VEVElNRSIgdmFsdWU9IlZlcmRhbmEsOSx0cnVlLGZhbHNlLHRydWUiLz4NCgkJPHVpZm9udCBuYW1lPSJGT05UX1VUSUxTTUVOVSIgdmFsdWU9IlZlcmRhbmEsOSx0cnVlLGZhbHNlLGZhbHNlIi8+DQoJCTx1aWZvbnQgbmFtZT0iRk9OVF9UQUJTIiB2YWx1ZT0iVmVyZGFuYSw5LHRydWUsZmFsc2UsdHJ1ZSIvPg0KCQk8dWlmb250IG5hbWU9IkZPTlRfUFJFU0VOVEFUSU9OTkFNRSIgdmFsdWU9IlZlcmRhbmEsMTQsZmFsc2UsZmFsc2UsdHJ1ZSIvPg0KCQk8dWlmb250IG5hbWU9IkZPTlRfUFJFU0VOVEVSTkFNRSIgdmFsdWU9IlZlcmRhbmEsMTAsdHJ1ZSxmYWxzZSx0cnVlIi8+DQoJCTx1aWZvbnQgbmFtZT0iRk9OVF9QUkVTRU5URVJUSVRMRSIgdmFsdWU9IlZlcmRhbmEsMTAsZmFsc2UsZmFsc2UsdHJ1ZSIvPg0KCQk8dWlmb250IG5hbWU9IkZPTlRfQklPQlROIiB2YWx1ZT0iVmVyZGFuYSwxMCxmYWxzZSxmYWxzZSx0cnVlIi8+DQoJCTx1aWZvbnQgbmFtZT0iRk9OVF9OT1RFUyIgdmFsdWU9IlZlcmRhbmEsMTEsZmFsc2UsZmFsc2UsZmFsc2UiLz4NCgkJPHVpZm9udCBuYW1lPSJGT05UX09VVExJTkUiIHZhbHVlPSJWZXJkYW5hLDExLGZhbHNlLGZhbHNlLHRydWUiLz4NCgkJPHVpZm9udCBuYW1lPSJGT05UX1NFQVJDSCIgdmFsdWU9IlZlcmRhbmEsMTEsZmFsc2UsZmFsc2UsdHJ1ZSIvPg0KCQk8dWlmb250IG5hbWU9IkZPTlRfVEhVTUIiIHZhbHVlPSJWZXJkYW5hLDksZmFsc2UsZmFsc2UsdHJ1ZSIvPg0KCQk8dWlmb250IG5hbWU9IkZPTlRfQklPV0lOIiB2YWx1ZT0iVmVyZGFuYSwxMSxmYWxzZSxmYWxzZSxmYWxzZSIvPg0KCQk8dWlmb250IG5hbWU9IkZPTlRfTElTVEhFQURJTkciIHZhbHVlPSJWZXJkYW5hLDksZmFsc2UsZmFsc2UsZmFsc2UiLz4NCgkJPHVpZm9udCBuYW1lPSJGT05UX1dJTlRJVExFIiB2YWx1ZT0iVmVyZGFuYSw5LGZhbHNlLGZhbHNlLHRydWUiLz4NCgkJPHVpZm9udCBuYW1lPSJGT05UX0FUVEFDSE1FTlRTIiB2YWx1ZT0iVmVyZGFuYSwxMSxmYWxzZSxmYWxzZSx0cnVlIi8+DQoJCTwhLS1xdWl6IHBvZCBhbmQgbWVzc2FnZSBib3ggdGV4dCBmb250cy0tPg0KCQk8dWlmb250IG5hbWU9IkZPTlRfTVNHQk9YX1dJTlRJVExFIiB2YWx1ZT0iVmVyZGFuYSwxMSx0cnVlLGZhbHNlLHRydWUiLz4NCgkJPHVpZm9udCBuYW1lPSJGT05UX01TR0JPWF9NU0ciIHZhbHVlPSJWZXJkYW5hLDExLGZhbHNlLGZhbHNlLHRydWUiLz4NCgkJPHVpZm9udCBuYW1lPSJGT05UX01TR0JPWF9PUFRJT05TIiB2YWx1ZT0iVmVyZGFuYSw5LHRydWUsZmFsc2UsdHJ1ZSIvPg0KCQk8dWlmb250IG5hbWU9IkZPTlRfUVVJWlBPRF9RVUlaX1RJVExFIiB2YWx1ZT0iVmVyZGFuYSwxMSx0cnVlLGZhbHNlLHRydWUiLz4NCgkJPHVpZm9udCBuYW1lPSJGT05UX1FVSVpQT0RfUVVJWl9BVFRFTVBUIiB2YWx1ZT0iVmVyZGFuYSw5LGZhbHNlLGZhbHNlLHRydWUiLz4NCgkJPHVpZm9udCBuYW1lPSJGT05UX1FVSVpQT0RfUVVJWl9BVFRFTVBUX1ZBTFVFIiB2YWx1ZT0iVmVyZGFuYSw5LHRydWUsZmFsc2UsdHJ1ZSIvPg0KCQk8dWlmb250IG5hbWU9IkZPTlRfUVVJWlBPRF9RVUVTVElPTl9TQ09SRSIgdmFsdWU9IlZlcmRhbmEsOSxmYWxzZSxmYWxzZSx0cnVlIi8+DQoJCTx1aWZvbnQgbmFtZT0iRk9OVF9RVUlaUE9EX1FVRVNUSU9OX1NDT1JFX1ZBTFVFIiB2YWx1ZT0iVmVyZGFuYSw5LHRydWUsZmFsc2UsdHJ1ZSIvPg0KCQk8dWlmb250IG5hbWU9IkZPTlRfUVVJWlBPRF9RVUVTVElPTl9BVFRFTVBUIiB2YWx1ZT0iVmVyZGFuYSw5LGZhbHNlLGZhbHNlLHRydWUiLz4NCgkJPHVpZm9udCBuYW1lPSJGT05UX1FVSVpQT0RfUVVFU1RJT05fQVRURU1QVF9WQUxVRSIgdmFsdWU9IlZlcmRhbmEsOSx0cnVlLGZhbHNlLHRydWUiLz4NCgkJPHVpZm9udCBuYW1lPSJGT05UX1FVSVpQT0RfUVVFU1RJT05fVEFHIiB2YWx1ZT0iVmVyZGFuYSwxMSx0cnVlLGZhbHNlLHRydWUiLz4NCgkJPHVpZm9udCBuYW1lPSJGT05UX1FVSVpQT0RfUVVJWl9RVUVTVElPTl9DT1VOVCIgdmFsdWU9IlZlcmRhbmEsOSxmYWxzZSxmYWxzZSx0cnVlIi8+DQoJCTx1aWZvbnQgbmFtZT0iRk9OVF9RVUlaUE9EX1FVSVpfUVVFU1RJT05fQ09VTlRfVkFMVUUiIHZhbHVlPSJWZXJkYW5hLDksdHJ1ZSxmYWxzZSx0cnVlIi8+DQoJCTx1aWZvbnQgbmFtZT0iRk9OVF9RVUlaUE9EX1FVSVpfUVVFU1RJT05fQVRURU1QVEVEIiB2YWx1ZT0iVmVyZGFuYSw5LGZhbHNlLGZhbHNlLHRydWUiLz4NCgkJPHVpZm9udCBuYW1lPSJGT05UX1FVSVpQT0RfUVVJWl9RVUVTVElPTl9BVFRFTVBURURfVkFMVUUiIHZhbHVlPSJWZXJkYW5hLDksdHJ1ZSxmYWxzZSx0cnVlIi8+DQoJCTx1aWZvbnQgbmFtZT0iRk9OVF9RVUlaUE9EX1FVSVpfU0NPUkVfVEFHIiB2YWx1ZT0iVmVyZGFuYSwxMSx0cnVlLGZhbHNlLHRydWUiLz4NCgkJPHVpZm9udCBuYW1lPSJGT05UX1FVSVpQT0RfUVVJWl9TQ09SRSIgdmFsdWU9IlZlcmRhbmEsOSxmYWxzZSxmYWxzZSx0cnVlIi8+DQoJCTx1aWZvbnQgbmFtZT0iRk9OVF9RVUlaUE9EX1FVSVpfU0NPUkVfVkFMVUUiIHZhbHVlPSJWZXJkYW5hLDksdHJ1ZSxmYWxzZSx0cnVlIi8+DQoJCTx1aWZvbnQgbmFtZT0iRk9OVF9RVUlaUE9EX1FVSVpfTUFYU0NPUkUiIHZhbHVlPSJWZXJkYW5hLDksZmFsc2UsZmFsc2UsdHJ1ZSIvPg0KCQk8dWlmb250IG5hbWU9IkZPTlRfUVVJWlBPRF9RVUlaX01BWFNDT1JFX1ZBTFVFIiB2YWx1ZT0iVmVyZGFuYSw5LHRydWUsZmFsc2UsdHJ1ZSIvPg0KCQk8dWlmb250IG5hbWU9IkZPTlRfUVVJWlBPRF9RVUlaX1BBU1NTQ09SRSIgdmFsdWU9IlZlcmRhbmEsOSxmYWxzZSxmYWxzZSx0cnVlIi8+DQoJCTx1aWZvbnQgbmFtZT0iRk9OVF9RVUlaUE9EX1FVSVpfUEFTU1NDT1JFX1ZBTFVFIiB2YWx1ZT0iVmVyZGFuYSw5LHRydWUsZmFsc2UsdHJ1ZSIvPg0KCQk8IS0tIHVpdGV4dCAtLT4NCgkJPCEtLSBzdWJzdGl0dXRpb246ICVuID09IHNsaWRlIG51bWJlciAtLT4NCgkJPHVpdGV4dCBuYW1lPSJBVFRBQ0hNRU5UX1BSRVZJRVdfV0FSTklOR01TR19USVRMRVNUUklORyIgdmFsdWU9IkF0dGFjaG1lbnQgV2FybmluZyIvPg0KCQk8dWl0ZXh0IG5hbWU9IkFUVEFDSE1FTlRfUFJFVklFV19XQVJOSU5HTVNHIiB2YWx1ZT0iQXR0YWNobWVudHMgZG8gbm90IG9wZW4gaW4gUHJldmlldyBtb2RlLiBQbGVhc2UgdXNlIHB1Ymxpc2ggdG8gc2VlIHRoZSByZXN1bHRzIi8+DQoJCTx1aXRleHQgbmFtZT0iVU5OQU1FRFNMSURFVElUTEUiIHZhbHVlPSJEaWFwb3NpdGl2YSAlbiIvPg0KCQk8dWl0ZXh0IG5hbWU9IkNPTExBQl9MT0NBTF9QTEFZQkFDS19NU0ciIHZhbHVlPSJDb250ZW50IGlzIGJlaW5nIHBsYXllZCBsb2NhbGx5LlxuIENvbGxhYm9yYXRpb24gZG9lcyBub3Qgd29yayBpbiB0aGlzIG1vZGUiLz4NCgkJPHVpdGV4dCBuYW1lPSJDT0xMQUJfTE9DQUxfUExBWUJBQ0tfVElUTEUiIHZhbHVlPSJMb2NhbCBQbGF5YmFjayIvPg0KCQk8dWl0ZXh0IG5hbWU9IkNPTExBQl9MT0NBTF9QTEFZQkFDS0JUTiIgdmFsdWU9Ik9rIi8+DQoJCTwhLS0gc3Vic3RpdHV0aW9uOiAlbiA9PSBzbGlkZSBudW1iZXIgLS0+DQoJCTwhLS0gc3Vic3RpdHV0aW9uOiAldCA9PSB0b3RhbCBzbGlkZSBjb3VudCAtLT4NCgkJPHVpdGV4dCBuYW1lPSJTQ1JVQkJBUlNUQVRVU19TTElERUlORk8iIHZhbHVlPSJEaWFwb3NpdGl2YSAlbiAvICV0IHwgIi8+DQoJCTx1aXRleHQgbmFtZT0iU0NSVUJCQVJTVEFUVVNfU1RPUFBFRCIgdmFsdWU9IkludGVycm90dG8iLz4NCgkJPHVpdGV4dCBuYW1lPSJTQ1JVQkJBUlNUQVRVU19QTEFZSU5HIiB2YWx1ZT0iUmlwcm9kdXppb25lIi8+DQoJCTx1aXRleHQgbmFtZT0iU0NSVUJCQVJTVEFUVVNfTk9BVURJTyIgdmFsdWU9IkF1ZGlvIGluYXR0LiIvPg0KCQk8dWl0ZXh0IG5hbWU9IlNDUlVCQkFSU1RBVFVTX1ZJRFBMQVlJTkciIHZhbHVlPSJWaWRlbyBpbiByaXByb2R1emlvbmUiLz4NCgkJPHVpdGV4dCBuYW1lPSJTQ1JVQkJBUlNUQVRVU19MT0FESU5HIiB2YWx1ZT0iQ2FyaWNhbWVudG8iLz4NCgkJPHVpdGV4dCBuYW1lPSJTQ1JVQkJBUlNUQVRVU19CVUZGRVJJTkciIHZhbHVlPSJCdWZmZXJpbmciLz4NCgkJPHVpdGV4dCBuYW1lPSJTQ1JVQkJBUlNUQVRVU19RVUVTVElPTiIgdmFsdWU9IlJpc3BvbmRpIGEgZG9tYW5kYSIvPg0KCQk8dWl0ZXh0IG5hbWU9IlNDUlVCQkFSU1RBVFVTX1JFVklFV1FVSVoiIHZhbHVlPSJSZXZpc2lvbmUgZGVsIHF1aXoiLz4NCgkJPCEtLSBzdWJzdGl0dXRpb246ICVtID09IG1pbnV0ZXMgcmVtYWluaW5nIC0tPg0KCQk8IS0tIHN1YnN0aXR1dGlvbjogJXMgPT0gc2Vjb25kcyByZW1haW5pbmcgLS0+DQoJCTx1aXRleHQgbmFtZT0iRUxBUFNFRCIgdmFsdWU9IiVtIE1pbnV0aSAlcyBTZWNvbmRpIHJpbWFuZW50aSIvPg0KCQk8dWl0ZXh0IG5hbWU9Ik5PVEZPVU5EIiB2YWx1ZT0iTmVzc3VuIGVsZW1lbnRvIHRyb3ZhdG8iLz4NCgkJPHVpdGV4dCBuYW1lPSJBVFRBQ0hNRU5UUyIgdmFsdWU9IkFsbGVnYXRpIi8+DQoJCTwhLS0gc3Vic3RpdHV0aW9uOiAlcCA9PSBjdXJyZW50IHNwZWFrZXIncyB0aXRsZSAtLT4NCgkJPHVpdGV4dCBuYW1lPSJCSU9XSU5fVElUTEUiIHZhbHVlPSJCaW86ICVwIi8+DQoJCTx1aXRleHQgbmFtZT0iQklPQlROX1RJVExFIiB2YWx1ZT0iQmlvIi8+DQoJCTx1aXRleHQgbmFtZT0iRElWSURFUkJUTl9USVRMRSIgdmFsdWU9InwiLz4NCgkJPHVpdGV4dCBuYW1lPSJDT05UQUNUQlROX1RJVExFIiB2YWx1ZT0iQ29udC4iLz4NCgkJPHVpdGV4dCBuYW1lPSJUQUJfUVVJWiIgdmFsdWU9IlF1aXoiLz4NCgkJPHVpdGV4dCBuYW1lPSJUQUJfT1VUTElORSIgdmFsdWU9IlN0cnV0dHVyYSIvPg0KCQk8dWl0ZXh0IG5hbWU9IlRBQl9USFVNQiIgdmFsdWU9Ik1pbmlhdHVyZSIvPg0KCQk8dWl0ZXh0IG5hbWU9IlRBQl9OT1RFUyIgdmFsdWU9Ik5vdGUiLz4NCgkJPHVpdGV4dCBuYW1lPSJUQUJfU0VBUkNIIiB2YWx1ZT0iQ2VyY2EiLz4NCgkJPHVpdGV4dCBuYW1lPSJTTElERV9IRUFESU5HIiB2YWx1ZT0iVGl0b2xvIGRpYXBvc2l0aXZhIi8+DQoJCTx1aXRleHQgbmFtZT0iRFVSQVRJT05fSEVBRElORyIgdmFsdWU9IkR1cmF0YSIvPg0KCQk8dWl0ZXh0IG5hbWU9IlNFQVJDSF9IRUFESU5HIiB2YWx1ZT0iQ2VyY2EgdGVzdG86Ii8+DQoJCTx1aXRleHQgbmFtZT0iVEhVTUJfSEVBRElORyIgdmFsdWU9IkRpYXBvc2l0aXZhIi8+DQoJCTx1aXRleHQgbmFtZT0iVEhVTUJfSU5GTyIgdmFsdWU9IlRpdG9sby9UZW1wbyIvPg0KCQk8dWl0ZXh0IG5hbWU9IkFUVEFDSE5BTUVfSEVBRElORyIgdmFsdWU9Ik5vbWUgZmlsZSIvPg0KCQk8dWl0ZXh0IG5hbWU9IkFUVEFDSFNJWkVfSEVBRElORyIgdmFsdWU9IkRpbWVuc2lvbmUiLz4NCgkJPHVpdGV4dCBuYW1lPSJTTElERV9OT1RFUyIgdmFsdWU9Ik5vdGUgZGlhcG9zaXRpdmEiLz4NCgkJPHVpdGV4dCBuYW1lPSJDT1VSU0VfU1RBVFVTIiB2YWx1ZT0iTW9kdWxlIFN0YXR1cyIvPg0KCQk8dWl0ZXh0IG5hbWU9IlBBU1NFRF9TVFJJTkciIHZhbHVlPSJQYXNzZWQiLz4NCgkJPHVpdGV4dCBuYW1lPSJGQUlMRURfU1RSSU5HIiB2YWx1ZT0iRmFpbGVkIi8+DQoJCTwhLS1xdWl6IHBvZCBhbmQgbWVzc2FnZSBib3ggdGV4dHMtLT4NCgkJPHVpdGV4dCBuYW1lPSJRVUlaUE9EX1FVSVpfQVRURU1QVCIgdmFsdWU9IlRlbnRhdGl2byBxdWl6OiIvPg0KCQk8dWl0ZXh0IG5hbWU9IlFVSVpQT0RfUVVJWl9BVFRFTVBUX1ZBTFVFIiB2YWx1ZT0iJW4gZGkgJXQiLz4NCgkJPHVpdGV4dCBuYW1lPSJRVUlaUE9EX1FVSVpfU0NPUkUiIHZhbHVlPSJQdW50ZWdnaW86Ii8+DQoJCTx1aXRleHQgbmFtZT0iUVVJWlBPRF9RVUlaX1BBU1NTQ09SRSIgdmFsdWU9IlB1bnRlZ2dpbyBtaW5pbW86Ii8+DQoJCTx1aXRleHQgbmFtZT0iUVVJWlBPRF9RVUlaX01BWFNDT1JFIiB2YWx1ZT0iUHVudGVnZ2lvIG1hc3NpbW86Ii8+DQoJCTx1aXRleHQgbmFtZT0iUVVJWlBPRF9RVUVTQVRNUFRfU1RSIiB2YWx1ZT0iVGVudGF0aXZvOiAlbiBkaSAldCIvPg0KCQk8dWl0ZXh0IG5hbWU9IlFVSVpQT0RfUVVFU1RZUEVfU1RSIiB2YWx1ZT0iVGlwbzogJXMiLz4NCgkJPHVpdGV4dCBuYW1lPSJRVUlaUE9EX1FVRVNUWVBFX0dSRCIgdmFsdWU9IkNvbiB2YWx1dGF6aW9uZSIvPg0KCQk8dWl0ZXh0IG5hbWU9IlFVSVpQT0RfUVVFU1RZUEVfU1ZZIiB2YWx1ZT0iSW5kYWdpbmUiLz4NCgkJPHVpdGV4dCBuYW1lPSJRVUlaUE9EX1FVSVpBVE1QVF9JTkYiIHZhbHVlPSJJbmZpbml0aSIvPg0KCQk8dWl0ZXh0IG5hbWU9IlFVSVpQT0RfUVVFU0FUTVBUX0lORiIgdmFsdWU9IkluZmluaXRpIi8+DQoJCTx1aXRleHQgbmFtZT0iV0FSTklOR01TR19ZRVNTVFJJTkciIHZhbHVlPSJTw6wiLz4NCgkJPHVpdGV4dCBuYW1lPSJXQVJOSU5HTVNHX05PU1RSSU5HIiB2YWx1ZT0iTm8iLz4NCgkJPHVpdGV4dCBuYW1lPSJXQVJOSU5HTVNHX1RJVExFU1RSSU5HIiB2YWx1ZT0iQXZ2ZXJ0ZW56YSBuYXZpZ2F6aW9uZSBxdWl6Ii8+DQoJCTx1aXRleHQgbmFtZT0iV0FSTklOR01TR19NU0dTVFJJTkciIHZhbHVlPSJPY2NvcnJlIGFuY29yYSByaXNwb25kZXJlIGFkIGFsY3VuZSBkb21hbmRlIGRlbCBxdWl6LiYjeEE7JiN4QTtTZSBmYXRlIGNsaWMgc3UgU8OsLCB1c2NpcmV0ZSBkYWwgcXVpei4gRmF0ZSBjbGljIHN1IE5vIHBlciBjb250aW51YXJlIGlsIHF1aXouIi8+DQoJCTx1aXRleHQgbmFtZT0iSU5GT1JNQVRJT05fSDI2NF9GTEFTSFBMQVlFUiIgdmFsdWU9IkxhIHZlcnNpb25lIGRpIEZsYXNoIFBsYXllciBhdHR1YWxtZW50ZSBpbnN0YWxsYXRhIG5vbiBzdXBwb3J0YSBxdWVzdG8gdmlkZW8uIEZhdGUgY2xpYyBzdWxsJ2FyZWEgZGVsIHZpZGVvIHBlciBzY2FyaWNhcmUgbCd1bHRpbWEgdmVyc2lvbmUgZGkgRmxhc2ggUGxheWVyLiIvPg0KCQk8IS0tIHN1YnN0aXR1dGlvbjogJXAgPT0gcHJlc2VudGF0aW9uIHRpdGxlIC0tPg0KCQk8IS0tIHN1YnN0aXR1dGlvbjogJXMgPT0gc2xpZGUgdGl0bGUgLS0+DQoJCTwhLS0gc3Vic3RpdHV0aW9uOiAlbiA9PSBzbGlkZSBudW1iZXIgLS0+DQoJCTx1aXRleHQgbmFtZT0iQk9PS01BUksiIHZhbHVlPSJBZG9iZSBQcmVzZW50ZXIgLSAlcCIvPg0KCQk8IS0tIHN1YnN0aXR1dGlvbjogJXAgPT0gcHJlc2VudGF0aW9uIHRpdGxlIC0tPg0KCQk8IS0tIHN1YnN0aXR1dGlvbjogJXMgPT0gc2xpZGUgdGl0bGUgLS0+DQoJCTwhLS0gc3Vic3RpdHV0aW9uOiAlbiA9PSBzbGlkZSBudW1iZXIgLS0+DQoJCTx1aXRleHQgbmFtZT0iQk9PS01BUktTTElERSIgdmFsdWU9IkFkb2JlIFByZXNlbnRlciAtICVwICVzIi8+DQoJCTx1aXRleHQgbmFtZT0iU0hPV1NJREVCQVIiIHZhbHVlPSJNb3N0cmEgYmFycmEgbGF0ZXJhbGUgYWkgcGFydGVjaXBhbnRpIi8+DQoJCTx1aXRleHQgbmFtZT0iTVVURSIgdmFsdWU9IkRpc2F0dGl2YSBhdWRpbyIvPg0KCQk8dWl0ZXh0IG5hbWU9IkRPQ1dSQVBfVElUTEUiIHZhbHVlPSJBbGxlZ2F0byBmaWxlIFByZXNlbnRlciIvPg0KCQk8dWl0ZXh0IG5hbWU9IkRPQ1dSQVBfTVNHIiB2YWx1ZT0iU2FsdmEgaW4gUmlzb3JzZSBkZWwgY29tcHV0ZXIiLz4NCgkJPHVpdGV4dCBuYW1lPSJET0NXUkFQX1BST01QVCIgdmFsdWU9IkNsaWMgcGVyIHNjYXJpY2FyZSIvPg0KCTwvbGFuZ3VhZ2U+DQoJPGxhbmd1YWdlIGlkPSJubCI+DQoJCTwhLS0gZm9ybWF0IGZvciB1aWZvbnQgdmFsdWUgaXMgImZvbnQsc2l6ZSxpc2JvbGQsaXNpdGFsaWMsaXNzaGFkb3dlZCIgLS0+DQoJCTx1aWZvbnQgbmFtZT0iRk9OVF9RVUlaWklORyIgdmFsdWU9IlZlcmRhbmEsOSxmYWxzZSxmYWxzZSxmYWxzZSIvPg0KCQk8dWlmb250IG5hbWU9IkZPTlRfU0NSVUJTVEFUVVMiIHZhbHVlPSJWZXJkYW5hLDksdHJ1ZSxmYWxzZSx0cnVlIi8+DQoJCTx1aWZvbnQgbmFtZT0iRk9OVF9TQ1JVQlRJTUUiIHZhbHVlPSJWZXJkYW5hLDksZmFsc2UsZmFsc2UsdHJ1ZSIvPg0KCQk8dWlmb250IG5hbWU9IkZPTlRfRUxBUFNFRFRJTUUiIHZhbHVlPSJWZXJkYW5hLDksdHJ1ZSxmYWxzZSx0cnVlIi8+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DQoJCTx1aWZvbnQgbmFtZT0iRk9OVF9PVVRMSU5FIiB2YWx1ZT0iVmVyZGFuYSwxMSxmYWxzZSxmYWxzZSx0cnVlIi8+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DQoJCTx1aWZvbnQgbmFtZT0iRk9OVF9XSU5USVRMRSIgdmFsdWU9IlZlcmRhbmEsOSxmYWxzZSxmYWxzZSx0cnVlIi8+DQoJCTx1aWZvbnQgbmFtZT0iRk9OVF9BVFRBQ0hNRU5UUyIgdmFsdWU9IlZlcmRhbmEsMTEsZmFsc2UsZmFsc2UsdHJ1ZSIvPg0KCQk8IS0tcXVpeiBwb2QgYW5kIG1lc3NhZ2UgYm94IHRleHQgZm9udHMtLT4NCgkJPHVpZm9udCBuYW1lPSJGT05UX01TR0JPWF9XSU5USVRMRSIgdmFsdWU9IlZlcmRhbmEsMTEsdHJ1ZSxmYWxzZSx0cnVlIi8+DQoJCTx1aWZvbnQgbmFtZT0iRk9OVF9NU0dCT1hfTVNHIiB2YWx1ZT0iVmVyZGFuYSwxMSxmYWxzZSxmYWxzZSx0cnVlIi8+DQoJCTx1aWZvbnQgbmFtZT0iRk9OVF9NU0dCT1hfT1BUSU9OUyIgdmFsdWU9IlZlcmRhbmEsOSx0cnVlLGZhbHNlLHRydWUiLz4NCgkJPHVpZm9udCBuYW1lPSJGT05UX1FVSVpQT0RfUVVJWl9USVRMRSIgdmFsdWU9IlZlcmRhbmEsMTEsdHJ1ZSxmYWxzZSx0cnVlIi8+DQoJCTx1aWZvbnQgbmFtZT0iRk9OVF9RVUlaUE9EX1FVSVpfQVRURU1QVCIgdmFsdWU9IlZlcmRhbmEsOSxmYWxzZSxmYWxzZSx0cnVlIi8+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DQoJCTx1aWZvbnQgbmFtZT0iRk9OVF9RVUlaUE9EX1FVRVNUSU9OX0FUVEVNUFRfVkFMVUUiIHZhbHVlPSJWZXJkYW5hLDksdHJ1ZSxmYWxzZSx0cnVlIi8+DQoJCTx1aWZvbnQgbmFtZT0iRk9OVF9RVUlaUE9EX1FVRVNUSU9OX1RBRyIgdmFsdWU9IlZlcmRhbmEsMTEsdHJ1ZSxmYWxzZSx0cnVlIi8+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DQoJCTx1aWZvbnQgbmFtZT0iRk9OVF9RVUlaUE9EX1FVSVpfUVVFU1RJT05fQVRURU1QVEVEX1ZBTFVFIiB2YWx1ZT0iVmVyZGFuYSw5LHRydWUsZmFsc2UsdHJ1ZSIvPg0KCQk8dWlmb250IG5hbWU9IkZPTlRfUVVJWlBPRF9RVUlaX1NDT1JFX1RBRyIgdmFsdWU9IlZlcmRhbmEsMTEsdHJ1ZSxmYWxzZSx0cnVlIi8+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DQoJCTwhLS0gc3Vic3RpdHV0aW9uOiAlbiA9PSBzbGlkZSBudW1iZXIgLS0+DQoJCTx1aXRleHQgbmFtZT0iQVRUQUNITUVOVF9QUkVWSUVXX1dBUk5JTkdNU0dfVElUTEVTVFJJTkciIHZhbHVlPSJBdHRhY2htZW50IFdhcm5pbmciLz4NCgkJPHVpdGV4dCBuYW1lPSJBVFRBQ0hNRU5UX1BSRVZJRVdfV0FSTklOR01TRyIgdmFsdWU9IkF0dGFjaG1lbnRzIGRvIG5vdCBvcGVuIGluIFByZXZpZXcgbW9kZS4gUGxlYXNlIHVzZSBwdWJsaXNoIHRvIHNlZSB0aGUgcmVzdWx0cyIvPg0KCQk8dWl0ZXh0IG5hbWU9IlVOTkFNRURTTElERVRJVExFIiB2YWx1ZT0iRGlhICVuIi8+DQoJCTx1aXRleHQgbmFtZT0iQ09MTEFCX0xPQ0FMX1BMQVlCQUNLX01TRyIgdmFsdWU9IkNvbnRlbnQgaXMgYmVpbmcgcGxheWVkIGxvY2FsbHkuXG4gQ29sbGFib3JhdGlvbiBkb2VzIG5vdCB3b3JrIGluIHRoaXMgbW9kZSIvPg0KCQk8dWl0ZXh0IG5hbWU9IkNPTExBQl9MT0NBTF9QTEFZQkFDS19USVRMRSIgdmFsdWU9IkxvY2FsIFBsYXliYWNrIi8+DQoJCTx1aXRleHQgbmFtZT0iQ09MTEFCX0xPQ0FMX1BMQVlCQUNLQlROIiB2YWx1ZT0iT2siLz4NCgkJPCEtLSBzdWJzdGl0dXRpb246ICVuID09IHNsaWRlIG51bWJlciAtLT4NCgkJPCEtLSBzdWJzdGl0dXRpb246ICV0ID09IHRvdGFsIHNsaWRlIGNvdW50IC0tPg0KCQk8dWl0ZXh0IG5hbWU9IlNDUlVCQkFSU1RBVFVTX1NMSURFSU5GTyIgdmFsdWU9IkRpYSAlbiAvICV0IHwgIi8+DQoJCTx1aXRleHQgbmFtZT0iU0NSVUJCQVJTVEFUVVNfU1RPUFBFRCIgdmFsdWU9Ikdlc3RvcHQiLz4NCgkJPHVpdGV4dCBuYW1lPSJTQ1JVQkJBUlNUQVRVU19QTEFZSU5HIiB2YWx1ZT0iQWZzcGVsZW4iLz4NCgkJPHVpdGV4dCBuYW1lPSJTQ1JVQkJBUlNUQVRVU19OT0FVRElPIiB2YWx1ZT0iR2VlbiBhdWRpbyIvPg0KCQk8dWl0ZXh0IG5hbWU9IlNDUlVCQkFSU1RBVFVTX1ZJRFBMQVlJTkciIHZhbHVlPSJWaWRlbyBhZnNwZWxlbiIvPg0KCQk8dWl0ZXh0IG5hbWU9IlNDUlVCQkFSU1RBVFVTX0xPQURJTkciIHZhbHVlPSJMYWRlbiIvPg0KCQk8dWl0ZXh0IG5hbWU9IlNDUlVCQkFSU1RBVFVTX0JVRkZFUklORyIgdmFsdWU9IkJ1ZmZlcmVuIi8+DQoJCTx1aXRleHQgbmFtZT0iU0NSVUJCQVJTVEFUVVNfUVVFU1RJT04iIHZhbHVlPSJWcmFhZyBtZXQgYW50d29vcmQiLz4NCgkJPHVpdGV4dCBuYW1lPSJTQ1JVQkJBUlNUQVRVU19SRVZJRVdRVUlaIiB2YWx1ZT0iUXVpeiBjb250cm9sZXJlbiIvPg0KCQk8IS0tIHN1YnN0aXR1dGlvbjogJW0gPT0gbWludXRlcyByZW1haW5pbmcgLS0+DQoJCTwhLS0gc3Vic3RpdHV0aW9uOiAlcyA9PSBzZWNvbmRzIHJlbWFpbmluZyAtLT4NCgkJPHVpdGV4dCBuYW1lPSJFTEFQU0VEIiB2YWx1ZT0iRXIgcmVzdGVyZW4gJW0gbWludXRlbiAlcyBzZWNvbmRlbiIvPg0KCQk8dWl0ZXh0IG5hbWU9Ik5PVEZPVU5EIiB2YWx1ZT0iTmlldHMgZ2V2b25kZW4iLz4NCgkJPHVpdGV4dCBuYW1lPSJBVFRBQ0hNRU5UUyIgdmFsdWU9IkJpamxhZ2VuIi8+DQoJCTwhLS0gc3Vic3RpdHV0aW9uOiAlcCA9PSBjdXJyZW50IHNwZWFrZXIncyB0aXRsZSAtLT4NCgkJPHVpdGV4dCBuYW1lPSJCSU9XSU5fVElUTEUiIHZhbHVlPSJCaW9ncmFmaWU6ICVwIi8+DQoJCTx1aXRleHQgbmFtZT0iQklPQlROX1RJVExFIiB2YWx1ZT0iQmlvZ3JhZmllIi8+DQoJCTx1aXRleHQgbmFtZT0iRElWSURFUkJUTl9USVRMRSIgdmFsdWU9InwiLz4NCgkJPHVpdGV4dCBuYW1lPSJDT05UQUNUQlROX1RJVExFIiB2YWx1ZT0iQ29udGFjdCIvPg0KCQk8dWl0ZXh0IG5hbWU9IlRBQl9RVUlaIiB2YWx1ZT0iUXVpeiIvPg0KCQk8dWl0ZXh0IG5hbWU9IlRBQl9PVVRMSU5FIiB2YWx1ZT0iT3ZlcnppY2h0Ii8+DQoJCTx1aXRleHQgbmFtZT0iVEFCX1RIVU1CIiB2YWx1ZT0iTWluaWF0dXVyIi8+DQoJCTx1aXRleHQgbmFtZT0iVEFCX05PVEVTIiB2YWx1ZT0iTm90aXRpZXMiLz4NCgkJPHVpdGV4dCBuYW1lPSJUQUJfU0VBUkNIIiB2YWx1ZT0iWm9la2VuIi8+DQoJCTx1aXRleHQgbmFtZT0iU0xJREVfSEVBRElORyIgdmFsdWU9IlRpdGVsIHZhbiBkaWEiLz4NCgkJPHVpdGV4dCBuYW1lPSJEVVJBVElPTl9IRUFESU5HIiB2YWx1ZT0iRHV1ciIvPg0KCQk8dWl0ZXh0IG5hbWU9IlNFQVJDSF9IRUFESU5HIiB2YWx1ZT0iWm9la2VuIG5hYXIgdGVrc3Q6Ii8+DQoJCTx1aXRleHQgbmFtZT0iVEhVTUJfSEVBRElORyIgdmFsdWU9IkRpYSIvPg0KCQk8dWl0ZXh0IG5hbWU9IlRIVU1CX0lORk8iIHZhbHVlPSJUaXRlbC9kdXVyIHZhbiBkaWEiLz4NCgkJPHVpdGV4dCBuYW1lPSJBVFRBQ0hOQU1FX0hFQURJTkciIHZhbHVlPSJCZXN0YW5kc25hYW0iLz4NCgkJPHVpdGV4dCBuYW1lPSJBVFRBQ0hTSVpFX0hFQURJTkciIHZhbHVlPSJHcm9vdHRlIi8+DQoJCTx1aXRleHQgbmFtZT0iU0xJREVfTk9URVMiIHZhbHVlPSJEaWFub3RpdGllcyIvPg0KCQk8dWl0ZXh0IG5hbWU9IkNPVVJTRV9TVEFUVVMiIHZhbHVlPSJNb2R1bGUgU3RhdHVzIi8+DQoJCTx1aXRleHQgbmFtZT0iUEFTU0VEX1NUUklORyIgdmFsdWU9IlBhc3NlZCIvPg0KCQk8dWl0ZXh0IG5hbWU9IkZBSUxFRF9TVFJJTkciIHZhbHVlPSJGYWlsZWQiLz4NCgkJPCEtLXF1aXogcG9kIGFuZCBtZXNzYWdlIGJveCB0ZXh0cy0tPg0KCQk8dWl0ZXh0IG5hbWU9IlFVSVpQT0RfUVVJWl9BVFRFTVBUIiB2YWx1ZT0iUXVpenBvZ2luZzoiLz4NCgkJPHVpdGV4dCBuYW1lPSJRVUlaUE9EX1FVSVpfQVRURU1QVF9WQUxVRSIgdmFsdWU9IiVuIHZhbiAldCIvPg0KCQk8dWl0ZXh0IG5hbWU9IlFVSVpQT0RfUVVJWl9TQ09SRSIgdmFsdWU9IkJlaGFhbGRlIHNjb3JlOiIvPg0KCQk8dWl0ZXh0IG5hbWU9IlFVSVpQT0RfUVVJWl9QQVNTU0NPUkUiIHZhbHVlPSJWb2xkb2VuZGUgc2NvcmU6Ii8+DQoJCTx1aXRleHQgbmFtZT0iUVVJWlBPRF9RVUlaX01BWFNDT1JFIiB2YWx1ZT0iTWF4aW1hYWwgaGFhbGJhcmUgc2NvcmU6Ii8+DQoJCTx1aXRleHQgbmFtZT0iUVVJWlBPRF9RVUVTQVRNUFRfU1RSIiB2YWx1ZT0iUG9naW5nOiAlbiB2YW4gJXQiLz4NCgkJPHVpdGV4dCBuYW1lPSJRVUlaUE9EX1FVRVNUWVBFX1NUUiIgdmFsdWU9IlR5cGU6ICVzIi8+DQoJCTx1aXRleHQgbmFtZT0iUVVJWlBPRF9RVUVTVFlQRV9HUkQiIHZhbHVlPSJUZWx0IHZvb3Igc2NvcmUiLz4NCgkJPHVpdGV4dCBuYW1lPSJRVUlaUE9EX1FVRVNUWVBFX1NWWSIgdmFsdWU9IkVucXXDqnRlIi8+DQoJCTx1aXRleHQgbmFtZT0iUVVJWlBPRF9RVUlaQVRNUFRfSU5GIiB2YWx1ZT0iT25iZXBlcmt0Ii8+DQoJCTx1aXRleHQgbmFtZT0iUVVJWlBPRF9RVUVTQVRNUFRfSU5GIiB2YWx1ZT0iT25iZXBlcmt0Ii8+DQoJCTx1aXRleHQgbmFtZT0iV0FSTklOR01TR19ZRVNTVFJJTkciIHZhbHVlPSJKYSIvPg0KCQk8dWl0ZXh0IG5hbWU9IldBUk5JTkdNU0dfTk9TVFJJTkciIHZhbHVlPSJOZWUiLz4NCgkJPHVpdGV4dCBuYW1lPSJXQVJOSU5HTVNHX1RJVExFU1RSSU5HIiB2YWx1ZT0iV2FhcnNjaHV3aW5nIG1ldCBiZXRyZWtraW5nIHRvdCBxdWl6bmF2aWdhdGllIi8+DQoJCTx1aXRleHQgbmFtZT0iV0FSTklOR01TR19NU0dTVFJJTkciIHZhbHVlPSJVIGhlYnQgbmlldCBhbGxlIHZyYWdlbiBpbiBkZXplIHF1aXogYmVhbnR3b29yZC4mI3hBOyYjeEE7S2xpayBvcCBKYSBvbSBkZSBxdWl6IGFmIHRlIHNsdWl0ZW4uIEtsaWsgb3AgTmVlIG9tIGRlIHF1aXogdm9vcnQgdGUgemV0dGVuLiIvPg0KCQk8dWl0ZXh0IG5hbWU9IklORk9STUFUSU9OX0gyNjRfRkxBU0hQTEFZRVIiIHZhbHVlPSJEZXplIHZpZGVvIHdvcmR0IG5pZXQgb25kZXJzdGV1bmQgZG9vciBkZSB2ZXJzaWUgdmFuIEZsYXNoIFBsYXllciBkaWUgbW9tZW50ZWVsIG9wIHV3IGNvbXB1dGVyIGlzIGdlw69uc3RhbGxlZXJkLiBLbGlrIGluIGRlIHZpZGVvIG9tIGRlIG5pZXV3c3RlIEZsYXNoIFBsYXllciB0ZSBkb3dubG9hZGVuLiIvPg0KCQk8IS0tIHN1YnN0aXR1dGlvbjogJXAgPT0gcHJlc2VudGF0aW9uIHRpdGxlIC0tPg0KCQk8IS0tIHN1YnN0aXR1dGlvbjogJXMgPT0gc2xpZGUgdGl0bGUgLS0+DQoJCTwhLS0gc3Vic3RpdHV0aW9uOiAlbiA9PSBzbGlkZSBudW1iZXIgLS0+DQoJCTx1aXRleHQgbmFtZT0iQk9PS01BUksiIHZhbHVlPSJBZG9iZSBQcmVzZW50ZXIgLSAlcCIvPg0KCQk8IS0tIHN1YnN0aXR1dGlvbjogJXAgPT0gcHJlc2VudGF0aW9uIHRpdGxlIC0tPg0KCQk8IS0tIHN1YnN0aXR1dGlvbjogJXMgPT0gc2xpZGUgdGl0bGUgLS0+DQoJCTwhLS0gc3Vic3RpdHV0aW9uOiAlbiA9PSBzbGlkZSBudW1iZXIgLS0+DQoJCTx1aXRleHQgbmFtZT0iQk9PS01BUktTTElERSIgdmFsdWU9IkFkb2JlIFByZXNlbnRlciAtICVwICVzIi8+DQoJCTx1aXRleHQgbmFtZT0iU0hPV1NJREVCQVIiIHZhbHVlPSJaaWpwYW5lZWwgYWFuIGRlZWxuZW1lcnMgd2VlcmdldmVuIi8+DQoJCTx1aXRleHQgbmFtZT0iTVVURSIgdmFsdWU9IkRlbXBlbiIvPg0KCQk8dWl0ZXh0IG5hbWU9IkRPQ1dSQVBfVElUTEUiIHZhbHVlPSJQcmVzZW50ZXItYmVzdGFuZHNiaWpsYWdlIi8+DQoJCTx1aXRleHQgbmFtZT0iRE9DV1JBUF9NU0ciIHZhbHVlPSJPcHNsYWFuIGluIERlemUgY29tcHV0ZXIiLz4NCgkJPHVpdGV4dCBuYW1lPSJET0NXUkFQX1BST01QVCIgdmFsdWU9IktsaWsgb20gdGUgZG93bmxvYWRlbiIvPg0KCTwvbGFuZ3VhZ2U+DQoJPGxhbmd1YWdlIGlkPSJjbiI+DQoJCTwhLS0gZm9ybWF0IGZvciB1aWZvbnQgdmFsdWUgaXMgImZvbnQsc2l6ZSxpc2JvbGQsaXNpdGFsaWMsaXNzaGFkb3dlZCIgLS0+DQoJCTx1aWZvbnQgbmFtZT0iRk9OVF9RVUlaWklORyIgdmFsdWU9IuWui+S9ky0xODAzMCwxMCxmYWxzZSxmYWxzZSxmYWxzZSIvPg0KCQk8dWlmb250IG5hbWU9IkZPTlRfU0NSVUJTVEFUVVMiIHZhbHVlPSLlrovkvZMtMTgwMzAsMTAsdHJ1ZSxmYWxzZSx0cnVlIi8+DQoJCTx1aWZvbnQgbmFtZT0iRk9OVF9TQ1JVQlRJTUUiIHZhbHVlPSLlrovkvZMtMTgwMzAsMTAsZmFsc2UsZmFsc2UsdHJ1ZSIvPg0KCQk8dWlmb250IG5hbWU9IkZPTlRfRUxBUFNFRFRJTUUiIHZhbHVlPSLlrovkvZMtMTgwMzAsMTAsdHJ1ZSxmYWxzZSx0cnVlIi8+DQoJCTx1aWZvbnQgbmFtZT0iRk9OVF9VVElMU01FTlUiIHZhbHVlPSLlrovkvZMtMTgwMzAsMTAsdHJ1ZSxmYWxzZSxmYWxzZSIvPg0KCQk8dWlmb250IG5hbWU9IkZPTlRfVEFCUyIgdmFsdWU9IuWui+S9ky0xODAzMCwxNCx0cnVlLGZhbHNlLHRydWUiLz4NCgkJPHVpZm9udCBuYW1lPSJGT05UX1BSRVNFTlRBVElPTk5BTUUiIHZhbHVlPSLlrovkvZMtMTgwMzAsMTQsZmFsc2UsZmFsc2UsdHJ1ZSIvPg0KCQk8dWlmb250IG5hbWU9IkZPTlRfUFJFU0VOVEVSTkFNRSIgdmFsdWU9IuWui+S9ky0xODAzMCwxNCx0cnVlLGZhbHNlLHRydWUiLz4NCgkJPHVpZm9udCBuYW1lPSJGT05UX1BSRVNFTlRFUlRJVExFIiB2YWx1ZT0i5a6L5L2TLTE4MDMwLDEzLGZhbHNlLGZhbHNlLHRydWUiLz4NCgkJPHVpZm9udCBuYW1lPSJGT05UX0JJT0JUTiIgdmFsdWU9IuWui+S9ky0xODAzMCwxMCxmYWxzZSxmYWxzZSx0cnVlIi8+DQoJCTx1aWZvbnQgbmFtZT0iRk9OVF9OT1RFUyIgdmFsdWU9IuWui+S9ky0xODAzMCwxMixmYWxzZSxmYWxzZSxmYWxzZSIvPg0KCQk8dWlmb250IG5hbWU9IkZPTlRfT1VUTElORSIgdmFsdWU9IuWui+S9ky0xODAzMCwxMixmYWxzZSxmYWxzZSx0cnVlIi8+DQoJCTx1aWZvbnQgbmFtZT0iRk9OVF9TRUFSQ0giIHZhbHVlPSLlrovkvZMtMTgwMzAsMTIsZmFsc2UsZmFsc2UsdHJ1ZSIvPg0KCQk8dWlmb250IG5hbWU9IkZPTlRfVEhVTUIiIHZhbHVlPSLlrovkvZMtMTgwMzAsMTAsZmFsc2UsZmFsc2UsdHJ1ZSIvPg0KCQk8dWlmb250IG5hbWU9IkZPTlRfQklPV0lOIiB2YWx1ZT0i5a6L5L2TLTE4MDMwLDEyLGZhbHNlLGZhbHNlLGZhbHNlIi8+DQoJCTx1aWZvbnQgbmFtZT0iRk9OVF9MSVNUSEVBRElORyIgdmFsdWU9IuWui+S9ky0xODAzMCwxMCxmYWxzZSxmYWxzZSxmYWxzZSIvPg0KCQk8dWlmb250IG5hbWU9IkZPTlRfV0lOVElUTEUiIHZhbHVlPSLlrovkvZMtMTgwMzAsMTAsZmFsc2UsZmFsc2UsdHJ1ZSIvPg0KCQk8dWlmb250IG5hbWU9IkZPTlRfQVRUQUNITUVOVFMiIHZhbHVlPSLlrovkvZMtMTgwMzAsMTIsZmFsc2UsZmFsc2UsdHJ1ZSIvPg0KCQk8IS0tcXVpeiBwb2QgYW5kIG1lc3NhZ2UgYm94IHRleHQgZm9udHMtLT4NCgkJPHVpZm9udCBuYW1lPSJGT05UX01TR0JPWF9XSU5USVRMRSIgdmFsdWU9IuWui+S9ky0xODAzMCwxMix0cnVlLGZhbHNlLHRydWUiLz4NCgkJPHVpZm9udCBuYW1lPSJGT05UX01TR0JPWF9NU0ciIHZhbHVlPSLlrovkvZMtMTgwMzAsMTIsZmFsc2UsZmFsc2UsdHJ1ZSIvPg0KCQk8dWlmb250IG5hbWU9IkZPTlRfTVNHQk9YX09QVElPTlMiIHZhbHVlPSLlrovkvZMtMTgwMzAsMTAsdHJ1ZSxmYWxzZSx0cnVlIi8+DQoJCTx1aWZvbnQgbmFtZT0iRk9OVF9RVUlaUE9EX1FVSVpfVElUTEUiIHZhbHVlPSLlrovkvZMtMTgwMzAsMTIsdHJ1ZSxmYWxzZSx0cnVlIi8+DQoJCTx1aWZvbnQgbmFtZT0iRk9OVF9RVUlaUE9EX1FVSVpfQVRURU1QVCIgdmFsdWU9IuWui+S9ky0xODAzMCwxMCxmYWxzZSxmYWxzZSx0cnVlIi8+DQoJCTx1aWZvbnQgbmFtZT0iRk9OVF9RVUlaUE9EX1FVSVpfQVRURU1QVF9WQUxVRSIgdmFsdWU9IuWui+S9ky0xODAzMCwxMCx0cnVlLGZhbHNlLHRydWUiLz4NCgkJPHVpZm9udCBuYW1lPSJGT05UX1FVSVpQT0RfUVVFU1RJT05fU0NPUkUiIHZhbHVlPSLlrovkvZMtMTgwMzAsMTAsZmFsc2UsZmFsc2UsdHJ1ZSIvPg0KCQk8dWlmb250IG5hbWU9IkZPTlRfUVVJWlBPRF9RVUVTVElPTl9TQ09SRV9WQUxVRSIgdmFsdWU9IuWui+S9ky0xODAzMCwxMCx0cnVlLGZhbHNlLHRydWUiLz4NCgkJPHVpZm9udCBuYW1lPSJGT05UX1FVSVpQT0RfUVVFU1RJT05fQVRURU1QVCIgdmFsdWU9IuWui+S9ky0xODAzMCwxMCxmYWxzZSxmYWxzZSx0cnVlIi8+DQoJCTx1aWZvbnQgbmFtZT0iRk9OVF9RVUlaUE9EX1FVRVNUSU9OX0FUVEVNUFRfVkFMVUUiIHZhbHVlPSLlrovkvZMtMTgwMzAsMTAsdHJ1ZSxmYWxzZSx0cnVlIi8+DQoJCTx1aWZvbnQgbmFtZT0iRk9OVF9RVUlaUE9EX1FVRVNUSU9OX1RBRyIgdmFsdWU9IuWui+S9ky0xODAzMCwxMix0cnVlLGZhbHNlLHRydWUiLz4NCgkJPHVpZm9udCBuYW1lPSJGT05UX1FVSVpQT0RfUVVJWl9RVUVTVElPTl9DT1VOVCIgdmFsdWU9IuWui+S9ky0xODAzMCwxMCxmYWxzZSxmYWxzZSx0cnVlIi8+DQoJCTx1aWZvbnQgbmFtZT0iRk9OVF9RVUlaUE9EX1FVSVpfUVVFU1RJT05fQ09VTlRfVkFMVUUiIHZhbHVlPSLlrovkvZMtMTgwMzAsMTAsdHJ1ZSxmYWxzZSx0cnVlIi8+DQoJCTx1aWZvbnQgbmFtZT0iRk9OVF9RVUlaUE9EX1FVSVpfUVVFU1RJT05fQVRURU1QVEVEIiB2YWx1ZT0i5a6L5L2TLTE4MDMwLDEwLGZhbHNlLGZhbHNlLHRydWUiLz4NCgkJPHVpZm9udCBuYW1lPSJGT05UX1FVSVpQT0RfUVVJWl9RVUVTVElPTl9BVFRFTVBURURfVkFMVUUiIHZhbHVlPSLlrovkvZMtMTgwMzAsMTAsdHJ1ZSxmYWxzZSx0cnVlIi8+DQoJCTx1aWZvbnQgbmFtZT0iRk9OVF9RVUlaUE9EX1FVSVpfU0NPUkVfVEFHIiB2YWx1ZT0i5a6L5L2TLTE4MDMwLDEyLHRydWUsZmFsc2UsdHJ1ZSIvPg0KCQk8dWlmb250IG5hbWU9IkZPTlRfUVVJWlBPRF9RVUlaX1NDT1JFIiB2YWx1ZT0i5a6L5L2TLTE4MDMwLDEwLGZhbHNlLGZhbHNlLHRydWUiLz4NCgkJPHVpZm9udCBuYW1lPSJGT05UX1FVSVpQT0RfUVVJWl9TQ09SRV9WQUxVRSIgdmFsdWU9IuWui+S9ky0xODAzMCwxMCx0cnVlLGZhbHNlLHRydWUiLz4NCgkJPHVpZm9udCBuYW1lPSJGT05UX1FVSVpQT0RfUVVJWl9NQVhTQ09SRSIgdmFsdWU9IuWui+S9ky0xODAzMCwxMCxmYWxzZSxmYWxzZSx0cnVlIi8+DQoJCTx1aWZvbnQgbmFtZT0iRk9OVF9RVUlaUE9EX1FVSVpfTUFYU0NPUkVfVkFMVUUiIHZhbHVlPSLlrovkvZMtMTgwMzAsMTAsdHJ1ZSxmYWxzZSx0cnVlIi8+DQoJCTx1aWZvbnQgbmFtZT0iRk9OVF9RVUlaUE9EX1FVSVpfUEFTU1NDT1JFIiB2YWx1ZT0i5a6L5L2TLTE4MDMwLDEwLGZhbHNlLGZhbHNlLHRydWUiLz4NCgkJPHVpZm9udCBuYW1lPSJGT05UX1FVSVpQT0RfUVVJWl9QQVNTU0NPUkVfVkFMVUUiIHZhbHVlPSLlrovkvZMtMTgwMzAsMTAsdHJ1ZSxmYWxzZSx0cnVlIi8+DQoJCTwhLS0gdWl0ZXh0IC0tPg0KCQk8IS0tIHN1YnN0aXR1dGlvbjogJW4gPT0gc2xpZGUgbnVtYmVyIC0tPg0KCQk8dWl0ZXh0IG5hbWU9IkFUVEFDSE1FTlRfUFJFVklFV19XQVJOSU5HTVNHX1RJVExFU1RSSU5HIiB2YWx1ZT0iQXR0YWNobWVudCBXYXJuaW5nIi8+DQoJCTx1aXRleHQgbmFtZT0iQVRUQUNITUVOVF9QUkVWSUVXX1dBUk5JTkdNU0ciIHZhbHVlPSJBdHRhY2htZW50cyBkbyBub3Qgb3BlbiBpbiBQcmV2aWV3IG1vZGUuIFBsZWFzZSB1c2UgcHVibGlzaCB0byBzZWUgdGhlIHJlc3VsdHMiLz4NCgkJPHVpdGV4dCBuYW1lPSJDT0xMQUJfTE9DQUxfUExBWUJBQ0tfTVNHIiB2YWx1ZT0iQ29udGVudCBpcyBiZWluZyBwbGF5ZWQgbG9jYWxseS5cbiBDb2xsYWJvcmF0aW9uIGRvZXMgbm90IHdvcmsgaW4gdGhpcyBtb2RlIi8+DQoJCTx1aXRleHQgbmFtZT0iQ09MTEFCX0xPQ0FMX1BMQVlCQUNLX1RJVExFIiB2YWx1ZT0iTG9jYWwgUGxheWJhY2siLz4NCgkJPHVpdGV4dCBuYW1lPSJDT0xMQUJfTE9DQUxfUExBWUJBQ0tCVE4iIHZhbHVlPSJPayIvPg0KCQk8dWl0ZXh0IG5hbWU9IlVOTkFNRURTTElERVRJVExFIiB2YWx1ZT0i5bm754Gv54mHICVuIi8+DQoJCTwhLS0gc3Vic3RpdHV0aW9uOiAlbiA9PSBzbGlkZSBudW1iZXIgLS0+DQoJCTwhLS0gc3Vic3RpdHV0aW9uOiAldCA9PSB0b3RhbCBzbGlkZSBjb3VudCAtLT4NCgkJPHVpdGV4dCBuYW1lPSJTQ1JVQkJBUlNUQVRVU19TTElERUlORk8iIHZhbHVlPSLlubvnga/niYcgJW4gLyAldCB8ICIvPg0KCQk8dWl0ZXh0IG5hbWU9IlNDUlVCQkFSU1RBVFVTX1NUT1BQRUQiIHZhbHVlPSLlt7LlgZzmraIiLz4NCgkJPHVpdGV4dCBuYW1lPSJTQ1JVQkJBUlNUQVRVU19QTEFZSU5HIiB2YWx1ZT0i5q2j5Zyo5pKt5pS+Ii8+DQoJCTx1aXRleHQgbmFtZT0iU0NSVUJCQVJTVEFUVVNfTk9BVURJTyIgdmFsdWU9IuaXoOmfs+mikSIvPg0KCQk8dWl0ZXh0IG5hbWU9IlNDUlVCQkFSU1RBVFVTX1ZJRFBMQVlJTkciIHZhbHVlPSLop4bpopHmkq3mlL4iLz4NCgkJPHVpdGV4dCBuYW1lPSJTQ1JVQkJBUlNUQVRVU19MT0FESU5HIiB2YWx1ZT0i5q2j5Zyo6L295YWlIi8+DQoJCTx1aXRleHQgbmFtZT0iU0NSVUJCQVJTVEFUVVNfQlVGRkVSSU5HIiB2YWx1ZT0i5q2j5Zyo6L+b6KGM57yT5Yay5aSE55CGIi8+DQoJCTx1aXRleHQgbmFtZT0iU0NSVUJCQVJTVEFUVVNfUVVFU1RJT04iIHZhbHVlPSLlm57nrZTpl67popgiLz4NCgkJPHVpdGV4dCBuYW1lPSJTQ1JVQkJBUlNUQVRVU19SRVZJRVdRVUlaIiB2YWx1ZT0i5q2j5Zyo5a6h6ZiF5rWL6aqMIi8+DQoJCTwhLS0gc3Vic3RpdHV0aW9uOiAlbSA9PSBtaW51dGVzIHJlbWFpbmluZyAtLT4NCgkJPCEtLSBzdWJzdGl0dXRpb246ICVzID09IHNlY29uZHMgcmVtYWluaW5nIC0tPg0KCQk8dWl0ZXh0IG5hbWU9IkVMQVBTRUQiIHZhbHVlPSLliankvZkgJW0g5YiG6ZKfICVzIOenkiIvPg0KCQk8dWl0ZXh0IG5hbWU9Ik5PVEZPVU5EIiB2YWx1ZT0i5pyq5om+5Yiw5Lu75L2V5YaF5a65Ii8+DQoJCTx1aXRleHQgbmFtZT0iQVRUQUNITUVOVFMiIHZhbHVlPSLpmYTku7YiLz4NCgkJPCEtLSBzdWJzdGl0dXRpb246ICVwID09IGN1cnJlbnQgc3BlYWtlcidzIHRpdGxlIC0tPg0KCQk8dWl0ZXh0IG5hbWU9IkJJT1dJTl9USVRMRSIgdmFsdWU9IuS4quS6uueugOS7izogJXAiLz4NCgkJPHVpdGV4dCBuYW1lPSJCSU9CVE5fVElUTEUiIHZhbHVlPSLkuKrkurrnroDku4siLz4NCgkJPHVpdGV4dCBuYW1lPSJESVZJREVSQlROX1RJVExFIiB2YWx1ZT0ifCIvPg0KCQk8dWl0ZXh0IG5hbWU9IkNPTlRBQ1RCVE5fVElUTEUiIHZhbHVlPSLogZTns7vmlrnlvI8iLz4NCgkJPHVpdGV4dCBuYW1lPSJUQUJfUVVJWiIgdmFsdWU9Iua1i+mqjCIvPg0KCQk8dWl0ZXh0IG5hbWU9IlRBQl9PVVRMSU5FIiB2YWx1ZT0i5aSn57qyIi8+DQoJCTx1aXRleHQgbmFtZT0iVEFCX1RIVU1CIiB2YWx1ZT0i57yp55Wl5Zu+Ii8+DQoJCTx1aXRleHQgbmFtZT0iVEFCX05PVEVTIiB2YWx1ZT0i5aSH5rOoIi8+DQoJCTx1aXRleHQgbmFtZT0iVEFCX1NFQVJDSCIgdmFsdWU9IuaQnOe0oiIvPg0KCQk8dWl0ZXh0IG5hbWU9IlNMSURFX0hFQURJTkciIHZhbHVlPSLlubvnga/niYfmoIfpopgiLz4NCgkJPHVpdGV4dCBuYW1lPSJEVVJBVElPTl9IRUFESU5HIiB2YWx1ZT0i5oyB57ut5pe26Ze0Ii8+DQoJCTx1aXRleHQgbmFtZT0iU0VBUkNIX0hFQURJTkciIHZhbHVlPSLmkJzntKLmlofmnKw6Ii8+DQoJCTx1aXRleHQgbmFtZT0iVEhVTUJfSEVBRElORyIgdmFsdWU9IuW5u+eBr+eJhyIvPg0KCQk8dWl0ZXh0IG5hbWU9IlRIVU1CX0lORk8iIHZhbHVlPSLlubvnga/niYfmoIfpopgv5oyB57ut5pe26Ze0Ii8+DQoJCTx1aXRleHQgbmFtZT0iQVRUQUNITkFNRV9IRUFESU5HIiB2YWx1ZT0i5paH5Lu25ZCNIi8+DQoJCTx1aXRleHQgbmFtZT0iQVRUQUNIU0laRV9IRUFESU5HIiB2YWx1ZT0i5aSn5bCPIi8+DQoJCTx1aXRleHQgbmFtZT0iU0xJREVfTk9URVMiIHZhbHVlPSLlubvnga/niYflpIfms6giLz4NCgkJPHVpdGV4dCBuYW1lPSJDT1VSU0VfU1RBVFVTIiB2YWx1ZT0iTW9kdWxlIFN0YXR1cyIvPg0KCQk8dWl0ZXh0IG5hbWU9IlBBU1NFRF9TVFJJTkciIHZhbHVlPSJQYXNzZWQiLz4NCgkJPHVpdGV4dCBuYW1lPSJGQUlMRURfU1RSSU5HIiB2YWx1ZT0iRmFpbGVkIi8+DQoJCTwhLS1xdWl6IHBvZCBhbmQgbWVzc2FnZSBib3ggdGV4dHMtLT4NCgkJPHVpdGV4dCBuYW1lPSJRVUlaUE9EX1FVSVpfQVRURU1QVCIgdmFsdWU9Iua1i+mqjOWwneivleasoeaVsDoiLz4NCgkJPHVpdGV4dCBuYW1lPSJRVUlaUE9EX1FVSVpfQVRURU1QVF9WQUxVRSIgdmFsdWU9IuesrCAlbiDmrKHvvIzlhbEgJXQg5qyhIi8+DQoJCTx1aXRleHQgbmFtZT0iUVVJWlBPRF9RVUlaX1NDT1JFIiB2YWx1ZT0i5b6X5YiGOiIvPg0KCQk8dWl0ZXh0IG5hbWU9IlFVSVpQT0RfUVVJWl9QQVNTU0NPUkUiIHZhbHVlPSLlj4rmoLzliIbmlbA6Ii8+DQoJCTx1aXRleHQgbmFtZT0iUVVJWlBPRF9RVUlaX01BWFNDT1JFIiB2YWx1ZT0i5pyA6auY5YiG5pWwOiIvPg0KCQk8dWl0ZXh0IG5hbWU9IlFVSVpQT0RfUVVFU0FUTVBUX1NUUiIgdmFsdWU9IuWwneivleasoeaVsDog56ysICVuIOasoe+8jOWFsSAldCDmrKEiLz4NCgkJPHVpdGV4dCBuYW1lPSJRVUlaUE9EX1FVRVNUWVBFX1NUUiIgdmFsdWU9Iuexu+WeizogJXMiLz4NCgkJPHVpdGV4dCBuYW1lPSJRVUlaUE9EX1FVRVNUWVBFX0dSRCIgdmFsdWU9IuivhOe6pyIvPg0KCQk8dWl0ZXh0IG5hbWU9IlFVSVpQT0RfUVVFU1RZUEVfU1ZZIiB2YWx1ZT0i6LCD5p+lIi8+DQoJCTx1aXRleHQgbmFtZT0iUVVJWlBPRF9RVUlaQVRNUFRfSU5GIiB2YWx1ZT0i5peg6ZmQIi8+DQoJCTx1aXRleHQgbmFtZT0iUVVJWlBPRF9RVUVTQVRNUFRfSU5GIiB2YWx1ZT0i5peg6ZmQIi8+DQoJCTx1aXRleHQgbmFtZT0iV0FSTklOR01TR19ZRVNTVFJJTkciIHZhbHVlPSLmmK8iLz4NCgkJPHVpdGV4dCBuYW1lPSJXQVJOSU5HTVNHX05PU1RSSU5HIiB2YWx1ZT0i5ZCmIi8+DQoJCTx1aXRleHQgbmFtZT0iV0FSTklOR01TR19USVRMRVNUUklORyIgdmFsdWU9Iua1i+mqjOWvvOiIquitpuWRiiIvPg0KCQk8dWl0ZXh0IG5hbWU9IldBUk5JTkdNU0dfTVNHU1RSSU5HIiB2YWx1ZT0i5q2k5rWL6aqM5Lit5pyJ5pyq5bCd6K+V5L2c562U55qE6Zeu6aKY44CCJiN4QTsmI3hBO+WNleWHu+KAnOaYr+KAnemAgOWHuuatpOa1i+mqjOOAguWNleWHu+KAnOWQpuKAnee7p+e7rea1i+mqjOOAgiIvPg0KCQk8dWl0ZXh0IG5hbWU9IklORk9STUFUSU9OX0gyNjRfRkxBU0hQTEFZRVIiIHZhbHVlPSLlvZPliY3lronoo4XlnKjmgqjnmoTorqHnrpfmnLrkuIrnmoQgRmxhc2ggUGxheWVyIOeJiOacrOS4jeaUr+aMgeivpeinhumikeOAguWNleWHu+inhumikeWMuuWfn+S4i+i9veacgOaWsOeJiOacrOeahCBGbGFzaCBQbGF5ZXLjgIIiLz4NCgkJPCEtLSBzdWJzdGl0dXRpb246ICVwID09IHByZXNlbnRhdGlvbiB0aXRsZSAtLT4NCgkJPCEtLSBzdWJzdGl0dXRpb246ICVzID09IHNsaWRlIHRpdGxlIC0tPg0KCQk8IS0tIHN1YnN0aXR1dGlvbjogJW4gPT0gc2xpZGUgbnVtYmVyIC0tPg0KCQk8dWl0ZXh0IG5hbWU9IkJPT0tNQVJLIiB2YWx1ZT0iQWRvYmUgUHJlc2VudGVyIC0gJXAiLz4NCgkJPCEtLSBzdWJzdGl0dXRpb246ICVwID09IHByZXNlbnRhdGlvbiB0aXRsZSAtLT4NCgkJPCEtLSBzdWJzdGl0dXRpb246ICVzID09IHNsaWRlIHRpdGxlIC0tPg0KCQk8IS0tIHN1YnN0aXR1dGlvbjogJW4gPT0gc2xpZGUgbnVtYmVyIC0tPg0KCQk8dWl0ZXh0IG5hbWU9IkJPT0tNQVJLU0xJREUiIHZhbHVlPSJBZG9iZSBQcmVzZW50ZXIgLSAlcCAlcyIvPg0KCQk8dWl0ZXh0IG5hbWU9IlNIT1dTSURFQkFSIiB2YWx1ZT0i5ZCR5Y+C5Yqg6ICF5pi+56S65o+Q6KaB5qCPIi8+DQoJCTx1aXRleHQgbmFtZT0iTVVURSIgdmFsdWU9IumdmemfsyIvPg0KCQk8dWl0ZXh0IG5hbWU9IkRPQ1dSQVBfVElUTEUiIHZhbHVlPSJQcmVzZW50ZXIg5paH5Lu26ZmE5Lu2Ii8+DQoJCTx1aXRleHQgbmFtZT0iRE9DV1JBUF9NU0ciIHZhbHVlPSLkv53lrZjliLDmiJHnmoTorqHnrpfmnLoiLz4NCgkJPHVpdGV4dCBuYW1lPSJET0NXUkFQX1BST01QVCIgdmFsdWU9IuWNleWHu+S7peS4i+i9vSIvPg0KCTwvbGFuZ3VhZ2U+DQoJPGxhbmd1YWdlIGlkPSJ0ciI+DQoJCTwhLS0gZm9ybWF0IGZvciB1aWZvbnQgdmFsdWUgaXMgImZvbnQsc2l6ZSxpc2JvbGQsaXNpdGFsaWMsaXNzaGFkb3dlZCIgLS0+DQoJCTx1aWZvbnQgbmFtZT0iRk9OVF9RVUlaWklORyIgdmFsdWU9IlZlcmRhbmEsOSxmYWxzZSxmYWxzZSxmYWxzZSIvPg0KCQk8dWlmb250IG5hbWU9IkZPTlRfU0NSVUJTVEFUVVMiIHZhbHVlPSJWZXJkYW5hLDksdHJ1ZSxmYWxzZSx0cnVlIi8+DQoJCTx1aWZvbnQgbmFtZT0iRk9OVF9TQ1JVQlRJTUUiIHZhbHVlPSJWZXJkYW5hLDksZmFsc2UsZmFsc2UsdHJ1ZSIvPg0KCQk8dWlmb250IG5hbWU9IkZPTlRfRUxBUFNFRFRJTUUiIHZhbHVlPSJWZXJkYW5hLDksdHJ1ZSxmYWxzZSx0cnVlIi8+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DQoJCTx1aWZvbnQgbmFtZT0iRk9OVF9PVVRMSU5FIiB2YWx1ZT0iVmVyZGFuYSwxMSxmYWxzZSxmYWxzZSx0cnVlIi8+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DQoJCTx1aWZvbnQgbmFtZT0iRk9OVF9XSU5USVRMRSIgdmFsdWU9IlZlcmRhbmEsOSxmYWxzZSxmYWxzZSx0cnVlIi8+DQoJCTx1aWZvbnQgbmFtZT0iRk9OVF9BVFRBQ0hNRU5UUyIgdmFsdWU9IlZlcmRhbmEsMTEsZmFsc2UsZmFsc2UsdHJ1ZSIvPg0KCQk8IS0tcXVpeiBwb2QgYW5kIG1lc3NhZ2UgYm94IHRleHQgZm9udHMtLT4NCgkJPHVpZm9udCBuYW1lPSJGT05UX01TR0JPWF9XSU5USVRMRSIgdmFsdWU9IlZlcmRhbmEsMTEsdHJ1ZSxmYWxzZSx0cnVlIi8+DQoJCTx1aWZvbnQgbmFtZT0iRk9OVF9NU0dCT1hfTVNHIiB2YWx1ZT0iVmVyZGFuYSwxMSxmYWxzZSxmYWxzZSx0cnVlIi8+DQoJCTx1aWZvbnQgbmFtZT0iRk9OVF9NU0dCT1hfT1BUSU9OUyIgdmFsdWU9IlZlcmRhbmEsOSx0cnVlLGZhbHNlLHRydWUiLz4NCgkJPHVpZm9udCBuYW1lPSJGT05UX1FVSVpQT0RfUVVJWl9USVRMRSIgdmFsdWU9IlZlcmRhbmEsMTEsdHJ1ZSxmYWxzZSx0cnVlIi8+DQoJCTx1aWZvbnQgbmFtZT0iRk9OVF9RVUlaUE9EX1FVSVpfQVRURU1QVCIgdmFsdWU9IlZlcmRhbmEsOSxmYWxzZSxmYWxzZSx0cnVlIi8+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DQoJCTx1aWZvbnQgbmFtZT0iRk9OVF9RVUlaUE9EX1FVRVNUSU9OX0FUVEVNUFRfVkFMVUUiIHZhbHVlPSJWZXJkYW5hLDksdHJ1ZSxmYWxzZSx0cnVlIi8+DQoJCTx1aWZvbnQgbmFtZT0iRk9OVF9RVUlaUE9EX1FVRVNUSU9OX1RBRyIgdmFsdWU9IlZlcmRhbmEsMTEsdHJ1ZSxmYWxzZSx0cnVlIi8+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DQoJCTx1aWZvbnQgbmFtZT0iRk9OVF9RVUlaUE9EX1FVSVpfUVVFU1RJT05fQVRURU1QVEVEX1ZBTFVFIiB2YWx1ZT0iVmVyZGFuYSw5LHRydWUsZmFsc2UsdHJ1ZSIvPg0KCQk8dWlmb250IG5hbWU9IkZPTlRfUVVJWlBPRF9RVUlaX1NDT1JFX1RBRyIgdmFsdWU9IlZlcmRhbmEsMTEsdHJ1ZSxmYWxzZSx0cnVlIi8+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DQoJCTwhLS0gc3Vic3RpdHV0aW9uOiAlbiA9PSBzbGlkZSBudW1iZXIgLS0+DQoJCTx1aXRleHQgbmFtZT0iQVRUQUNITUVOVF9QUkVWSUVXX1dBUk5JTkdNU0dfVElUTEVTVFJJTkciIHZhbHVlPSJBdHRhY2htZW50IFdhcm5pbmciLz4NCgkJPHVpdGV4dCBuYW1lPSJBVFRBQ0hNRU5UX1BSRVZJRVdfV0FSTklOR01TRyIgdmFsdWU9IkF0dGFjaG1lbnRzIGRvIG5vdCBvcGVuIGluIFByZXZpZXcgbW9kZS4gUGxlYXNlIHVzZSBwdWJsaXNoIHRvIHNlZSB0aGUgcmVzdWx0cyIvPg0KCQk8dWl0ZXh0IG5hbWU9IkNPTExBQl9MT0NBTF9QTEFZQkFDS19NU0ciIHZhbHVlPSJDb250ZW50IGlzIGJlaW5nIHBsYXllZCBsb2NhbGx5LlxuIENvbGxhYm9yYXRpb24gZG9lcyBub3Qgd29yayBpbiB0aGlzIG1vZGUiLz4NCgkJPHVpdGV4dCBuYW1lPSJDT0xMQUJfTE9DQUxfUExBWUJBQ0tfVElUTEUiIHZhbHVlPSJMb2NhbCBQbGF5YmFjayIvPg0KCQk8dWl0ZXh0IG5hbWU9IkNPTExBQl9MT0NBTF9QTEFZQkFDS0JUTiIgdmFsdWU9Ik9rIi8+DQoJCTx1aXRleHQgbmFtZT0iVU5OQU1FRFNMSURFVElUTEUiIHZhbHVlPSJTbGF5dCAlbiIvPg0KCQk8IS0tIHN1YnN0aXR1dGlvbjogJW4gPT0gc2xpZGUgbnVtYmVyIC0tPg0KCQk8IS0tIHN1YnN0aXR1dGlvbjogJXQgPT0gdG90YWwgc2xpZGUgY291bnQgLS0+DQoJCTx1aXRleHQgbmFtZT0iU0NSVUJCQVJTVEFUVVNfU0xJREVJTkZPIiB2YWx1ZT0iU2xheXQgJW4gLyAldCB8ICIvPg0KCQk8dWl0ZXh0IG5hbWU9IlNDUlVCQkFSU1RBVFVTX1NUT1BQRUQiIHZhbHVlPSJEdXJkdXJ1bGR1Ii8+DQoJCTx1aXRleHQgbmFtZT0iU0NSVUJCQVJTVEFUVVNfUExBWUlORyIgdmFsdWU9Ik95bmF0xLFsxLF5b3IiLz4NCgkJPHVpdGV4dCBuYW1lPSJTQ1JVQkJBUlNUQVRVU19OT0FVRElPIiB2YWx1ZT0iU2VzIFlvayIvPg0KCQk8dWl0ZXh0IG5hbWU9IlNDUlVCQkFSU1RBVFVTX1ZJRFBMQVlJTkciIHZhbHVlPSJWaWRlbyBPeW5hdMSxbMSxeW9yIi8+DQoJCTx1aXRleHQgbmFtZT0iU0NSVUJCQVJTVEFUVVNfTE9BRElORyIgdmFsdWU9IlnDvGtsZW5peW9yIi8+DQoJCTx1aXRleHQgbmFtZT0iU0NSVUJCQVJTVEFUVVNfQlVGRkVSSU5HIiB2YWx1ZT0iQXJhYmVsbGXEn2UgQWzEsW7EsXlvciIvPg0KCQk8dWl0ZXh0IG5hbWU9IlNDUlVCQkFSU1RBVFVTX1FVRVNUSU9OIiB2YWx1ZT0iU29ydXl1IFlhbsSxdGxhIi8+DQoJCTx1aXRleHQgbmFtZT0iU0NSVUJCQVJTVEFUVVNfUkVWSUVXUVVJWiIgdmFsdWU9IlPEsW5hdiDEsG5jZWxlbml5b3IiLz4NCgkJPCEtLSBzdWJzdGl0dXRpb246ICVtID09IG1pbnV0ZXMgcmVtYWluaW5nIC0tPg0KCQk8IS0tIHN1YnN0aXR1dGlvbjogJXMgPT0gc2Vjb25kcyByZW1haW5pbmcgLS0+DQoJCTx1aXRleHQgbmFtZT0iRUxBUFNFRCIgdmFsdWU9IiVtIERha2lrYSAlcyBTYW5peWUgS2FsZMSxIi8+DQoJCTx1aXRleHQgbmFtZT0iTk9URk9VTkQiIHZhbHVlPSJIZXJoYW5naSBCaXIgxZ5leSBCdWx1bm1hZMSxIi8+DQoJCTx1aXRleHQgbmFtZT0iQVRUQUNITUVOVFMiIHZhbHVlPSJFa2xlciIvPg0KCQk8IS0tIHN1YnN0aXR1dGlvbjogJXAgPT0gY3VycmVudCBzcGVha2VyJ3MgdGl0bGUgLS0+DQoJCTx1aXRleHQgbmFtZT0iQklPV0lOX1RJVExFIiB2YWx1ZT0iQmlvOiAlcCIvPg0KCQk8dWl0ZXh0IG5hbWU9IkJJT0JUTl9USVRMRSIgdmFsdWU9IkJpbyIvPg0KCQk8dWl0ZXh0IG5hbWU9IkRJVklERVJCVE5fVElUTEUiIHZhbHVlPSJ8Ii8+DQoJCTx1aXRleHQgbmFtZT0iQ09OVEFDVEJUTl9USVRMRSIgdmFsdWU9IsSwcnRpYmF0Ii8+DQoJCTx1aXRleHQgbmFtZT0iVEFCX1FVSVoiIHZhbHVlPSJTxLFuYXYiLz4NCgkJPHVpdGV4dCBuYW1lPSJUQUJfT1VUTElORSIgdmFsdWU9IkFuYSBIYXQiLz4NCgkJPHVpdGV4dCBuYW1lPSJUQUJfVEhVTUIiIHZhbHVlPSJSZXNpbSIvPg0KCQk8dWl0ZXh0IG5hbWU9IlRBQl9OT1RFUyIgdmFsdWU9Ik5vdGxhciIvPg0KCQk8dWl0ZXh0IG5hbWU9IlRBQl9TRUFSQ0giIHZhbHVlPSJBcmEiLz4NCgkJPHVpdGV4dCBuYW1lPSJTTElERV9IRUFESU5HIiB2YWx1ZT0iU2xheXQgQmHFn2zEscSfxLEiLz4NCgkJPHVpdGV4dCBuYW1lPSJEVVJBVElPTl9IRUFESU5HIiB2YWx1ZT0iU8O8cmUiLz4NCgkJPHVpdGV4dCBuYW1lPSJTRUFSQ0hfSEVBRElORyIgdmFsdWU9Ik1ldG5pIGFyYToiLz4NCgkJPHVpdGV4dCBuYW1lPSJUSFVNQl9IRUFESU5HIiB2YWx1ZT0iU2xheXQiLz4NCgkJPHVpdGV4dCBuYW1lPSJUSFVNQl9JTkZPIiB2YWx1ZT0iU2xheXQgQmHFn2zEscSfxLEvU8O8cmVzaSIvPg0KCQk8dWl0ZXh0IG5hbWU9IkFUVEFDSE5BTUVfSEVBRElORyIgdmFsdWU9IkRvc3lhIEFkxLEiLz4NCgkJPHVpdGV4dCBuYW1lPSJBVFRBQ0hTSVpFX0hFQURJTkciIHZhbHVlPSJCb3l1dCIvPg0KCQk8dWl0ZXh0IG5hbWU9IlNMSURFX05PVEVTIiB2YWx1ZT0iU2xheXQgTm90bGFyxLEiLz4NCgkJPHVpdGV4dCBuYW1lPSJDT1VSU0VfU1RBVFVTIiB2YWx1ZT0iTW9kdWxlIFN0YXR1cyIvPg0KCQk8dWl0ZXh0IG5hbWU9IlBBU1NFRF9TVFJJTkciIHZhbHVlPSJQYXNzZWQiLz4NCgkJPHVpdGV4dCBuYW1lPSJGQUlMRURfU1RSSU5HIiB2YWx1ZT0iRmFpbGVkIi8+DQoJCTwhLS1xdWl6IHBvZCBhbmQgbWVzc2FnZSBib3ggdGV4dHMtLT4NCgkJPHVpdGV4dCBuYW1lPSJRVUlaUE9EX1FVSVpfQVRURU1QVCIgdmFsdWU9IlPEsW5hdiBEZW5lbWVzaToiLz4NCgkJPHVpdGV4dCBuYW1lPSJRVUlaUE9EX1FVSVpfQVRURU1QVF9WQUxVRSIgdmFsdWU9IiVuLyV0Ii8+DQoJCTx1aXRleHQgbmFtZT0iUVVJWlBPRF9RVUlaX1NDT1JFIiB2YWx1ZT0iUHVhbjoiLz4NCgkJPHVpdGV4dCBuYW1lPSJRVUlaUE9EX1FVSVpfUEFTU1NDT1JFIiB2YWx1ZT0iR2XDp21lIFB1YW7EsToiLz4NCgkJPHVpdGV4dCBuYW1lPSJRVUlaUE9EX1FVSVpfTUFYU0NPUkUiIHZhbHVlPSJNYWtzaW11bSBQdWFuOiIvPg0KCQk8dWl0ZXh0IG5hbWU9IlFVSVpQT0RfUVVFU0FUTVBUX1NUUiIgdmFsdWU9IkRlbmVtZTogJW4vJXQiLz4NCgkJPHVpdGV4dCBuYW1lPSJRVUlaUE9EX1FVRVNUWVBFX1NUUiIgdmFsdWU9IlTDvHI6ICVzIi8+DQoJCTx1aXRleHQgbmFtZT0iUVVJWlBPRF9RVUVTVFlQRV9HUkQiIHZhbHVlPSJCYXNhbWFrbMSxIi8+DQoJCTx1aXRleHQgbmFtZT0iUVVJWlBPRF9RVUVTVFlQRV9TVlkiIHZhbHVlPSJBbmtldCIvPg0KCQk8dWl0ZXh0IG5hbWU9IlFVSVpQT0RfUVVJWkFUTVBUX0lORiIgdmFsdWU9IlPEsW7EsXJzxLF6Ii8+DQoJCTx1aXRleHQgbmFtZT0iUVVJWlBPRF9RVUVTQVRNUFRfSU5GIiB2YWx1ZT0iU8SxbsSxcnPEsXoiLz4NCgkJPHVpdGV4dCBuYW1lPSJXQVJOSU5HTVNHX1lFU1NUUklORyIgdmFsdWU9IkV2ZXQiLz4NCgkJPHVpdGV4dCBuYW1lPSJXQVJOSU5HTVNHX05PU1RSSU5HIiB2YWx1ZT0iSGF5xLFyIi8+DQoJCTx1aXRleHQgbmFtZT0iV0FSTklOR01TR19USVRMRVNUUklORyIgdmFsdWU9IlPEsW5hdiBHZXppbm1lIFV5YXLEsXPEsSIvPg0KCQk8dWl0ZXh0IG5hbWU9IldBUk5JTkdNU0dfTVNHU1RSSU5HIiB2YWx1ZT0iQnUgU8SxbmF2ZGEgZGVuZW5tZW1pxZ8gc29ydWxhciB2YXIuJiN4QTsmI3hBO0V2ZXQgc2XDp2VuZcSfaW5pIHTEsWtsYXTEsXJzYW7EsXogU8SxbmF2ZGFuIMOnxLFrYWNha3PEsW7EsXouIFPEsW5hdmEgZGV2YW0gZXRtZWsgacOnaW4gSGF5xLFyIHNlw6dlbmXEn2luaSB0xLFrbGF0xLFuLiIvPg0KCQk8dWl0ZXh0IG5hbWU9IklORk9STUFUSU9OX0gyNjRfRkxBU0hQTEFZRVIiIHZhbHVlPSJCaWxnaXNheWFyxLFuxLF6YSB5w7xrbMO8IG9sYW4gZ2XDp2VybGkgRmxhc2ggUGxheWVyIHPDvHLDvG3DvCBidSB2aWRlb3l1IGRlc3Rla2xlbWl5b3IuIEVuIHNvbiBGbGFzaCBQbGF5ZXIgc8O8csO8bcO8bsO8IGluZGlybWVrIGnDp2luIHZpZGVvIGFsYW7EsW7EsSB0xLFrbGF0xLFuLiIvPg0KCQk8IS0tIHN1YnN0aXR1dGlvbjogJXAgPT0gcHJlc2VudGF0aW9uIHRpdGxlIC0tPg0KCQk8IS0tIHN1YnN0aXR1dGlvbjogJXMgPT0gc2xpZGUgdGl0bGUgLS0+DQoJCTwhLS0gc3Vic3RpdHV0aW9uOiAlbiA9PSBzbGlkZSBudW1iZXIgLS0+DQoJCTx1aXRleHQgbmFtZT0iQk9PS01BUksiIHZhbHVlPSJBZG9iZSBQcmVzZW50ZXIgLSAlcCIvPg0KCQk8IS0tIHN1YnN0aXR1dGlvbjogJXAgPT0gcHJlc2VudGF0aW9uIHRpdGxlIC0tPg0KCQk8IS0tIHN1YnN0aXR1dGlvbjogJXMgPT0gc2xpZGUgdGl0bGUgLS0+DQoJCTwhLS0gc3Vic3RpdHV0aW9uOiAlbiA9PSBzbGlkZSBudW1iZXIgLS0+DQoJCTx1aXRleHQgbmFtZT0iQk9PS01BUktTTElERSIgdmFsdWU9IkFkb2JlIFByZXNlbnRlciAtICVwICVzIi8+DQoJCTx1aXRleHQgbmFtZT0iU0hPV1NJREVCQVIiIHZhbHVlPSJLYXTEsWzEsW1jxLFsYXJhIGtlbmFyIMOndWJ1xJ91bnUgZ8O2c3RlciIvPg0KCQk8dWl0ZXh0IG5hbWU9Ik1VVEUiIHZhbHVlPSJTZXNzaXoiLz4NCgkJPHVpdGV4dCBuYW1lPSJET0NXUkFQX1RJVExFIiB2YWx1ZT0iUHJlc2VudGVyIERvc3lhIEVraSIvPg0KCQk8dWl0ZXh0IG5hbWU9IkRPQ1dSQVBfTVNHIiB2YWx1ZT0iQmlsZ2lzYXlhcsSxbWEgS2F5ZGV0Ii8+DQoJCTx1aXRleHQgbmFtZT0iRE9DV1JBUF9QUk9NUFQiIHZhbHVlPSLEsG5kaXJtZWsgacOnaW4gVMSxa2xhdMSxbiIvPg0KCTwvbGFuZ3VhZ2U+DQoJPGxhbmd1YWdlIGlkPSJydSI+DQoJCTwhLS0gZm9ybWF0IGZvciB1aWZvbnQgdmFsdWUgaXMgImZvbnQsc2l6ZSxpc2JvbGQsaXNpdGFsaWMsaXNzaGFkb3dlZCIgLS0+DQoJCTx1aWZvbnQgbmFtZT0iRk9OVF9RVUlaWklORyIgdmFsdWU9IlZlcmRhbmEsOSxmYWxzZSxmYWxzZSxmYWxzZSIvPg0KCQk8dWlmb250IG5hbWU9IkZPTlRfU0NSVUJTVEFUVVMiIHZhbHVlPSJWZXJkYW5hLDksdHJ1ZSxmYWxzZSx0cnVlIi8+DQoJCTx1aWZvbnQgbmFtZT0iRk9OVF9TQ1JVQlRJTUUiIHZhbHVlPSJWZXJkYW5hLDksZmFsc2UsZmFsc2UsdHJ1ZSIvPg0KCQk8dWlmb250IG5hbWU9IkZPTlRfRUxBUFNFRFRJTUUiIHZhbHVlPSJWZXJkYW5hLDksdHJ1ZSxmYWxzZSx0cnVlIi8+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DQoJCTx1aWZvbnQgbmFtZT0iRk9OVF9PVVRMSU5FIiB2YWx1ZT0iVmVyZGFuYSwxMSxmYWxzZSxmYWxzZSx0cnVlIi8+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DQoJCTx1aWZvbnQgbmFtZT0iRk9OVF9XSU5USVRMRSIgdmFsdWU9IlZlcmRhbmEsOSxmYWxzZSxmYWxzZSx0cnVlIi8+DQoJCTx1aWZvbnQgbmFtZT0iRk9OVF9BVFRBQ0hNRU5UUyIgdmFsdWU9IlZlcmRhbmEsMTEsZmFsc2UsZmFsc2UsdHJ1ZSIvPg0KCQk8IS0tcXVpeiBwb2QgYW5kIG1lc3NhZ2UgYm94IHRleHQgZm9udHMtLT4NCgkJPHVpZm9udCBuYW1lPSJGT05UX01TR0JPWF9XSU5USVRMRSIgdmFsdWU9IlZlcmRhbmEsMTEsdHJ1ZSxmYWxzZSx0cnVlIi8+DQoJCTx1aWZvbnQgbmFtZT0iRk9OVF9NU0dCT1hfTVNHIiB2YWx1ZT0iVmVyZGFuYSwxMSxmYWxzZSxmYWxzZSx0cnVlIi8+DQoJCTx1aWZvbnQgbmFtZT0iRk9OVF9NU0dCT1hfT1BUSU9OUyIgdmFsdWU9IlZlcmRhbmEsOSx0cnVlLGZhbHNlLHRydWUiLz4NCgkJPHVpZm9udCBuYW1lPSJGT05UX1FVSVpQT0RfUVVJWl9USVRMRSIgdmFsdWU9IlZlcmRhbmEsMTEsdHJ1ZSxmYWxzZSx0cnVlIi8+DQoJCTx1aWZvbnQgbmFtZT0iRk9OVF9RVUlaUE9EX1FVSVpfQVRURU1QVCIgdmFsdWU9IlZlcmRhbmEsOSxmYWxzZSxmYWxzZSx0cnVlIi8+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DQoJCTx1aWZvbnQgbmFtZT0iRk9OVF9RVUlaUE9EX1FVRVNUSU9OX0FUVEVNUFRfVkFMVUUiIHZhbHVlPSJWZXJkYW5hLDksdHJ1ZSxmYWxzZSx0cnVlIi8+DQoJCTx1aWZvbnQgbmFtZT0iRk9OVF9RVUlaUE9EX1FVRVNUSU9OX1RBRyIgdmFsdWU9IlZlcmRhbmEsMTEsdHJ1ZSxmYWxzZSx0cnVlIi8+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DQoJCTx1aWZvbnQgbmFtZT0iRk9OVF9RVUlaUE9EX1FVSVpfUVVFU1RJT05fQVRURU1QVEVEX1ZBTFVFIiB2YWx1ZT0iVmVyZGFuYSw5LHRydWUsZmFsc2UsdHJ1ZSIvPg0KCQk8dWlmb250IG5hbWU9IkZPTlRfUVVJWlBPRF9RVUlaX1NDT1JFX1RBRyIgdmFsdWU9IlZlcmRhbmEsMTEsdHJ1ZSxmYWxzZSx0cnVlIi8+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DQoJCTwhLS0gc3Vic3RpdHV0aW9uOiAlbiA9PSBzbGlkZSBudW1iZXIgLS0+DQoJCTx1aXRleHQgbmFtZT0iQVRUQUNITUVOVF9QUkVWSUVXX1dBUk5JTkdNU0dfVElUTEVTVFJJTkciIHZhbHVlPSJBdHRhY2htZW50IFdhcm5pbmciLz4NCgkJPHVpdGV4dCBuYW1lPSJBVFRBQ0hNRU5UX1BSRVZJRVdfV0FSTklOR01TRyIgdmFsdWU9IkF0dGFjaG1lbnRzIGRvIG5vdCBvcGVuIGluIFByZXZpZXcgbW9kZS4gUGxlYXNlIHVzZSBwdWJsaXNoIHRvIHNlZSB0aGUgcmVzdWx0cyIvPg0KCQk8dWl0ZXh0IG5hbWU9IlVOTkFNRURTTElERVRJVExFIiB2YWx1ZT0i0KHQu9Cw0LnQtCAlbiIvPg0KCQk8dWl0ZXh0IG5hbWU9IkNPTExBQl9MT0NBTF9QTEFZQkFDS19NU0ciIHZhbHVlPSJDb250ZW50IGlzIGJlaW5nIHBsYXllZCBsb2NhbGx5LlxuIENvbGxhYm9yYXRpb24gZG9lcyBub3Qgd29yayBpbiB0aGlzIG1vZGUiLz4NCgkJPHVpdGV4dCBuYW1lPSJDT0xMQUJfTE9DQUxfUExBWUJBQ0tfVElUTEUiIHZhbHVlPSJMb2NhbCBQbGF5YmFjayIvPg0KCQk8dWl0ZXh0IG5hbWU9IkNPTExBQl9MT0NBTF9QTEFZQkFDS0JUTiIgdmFsdWU9Ik9rIi8+DQoJCTwhLS0gc3Vic3RpdHV0aW9uOiAlbiA9PSBzbGlkZSBudW1iZXIgLS0+DQoJCTwhLS0gc3Vic3RpdHV0aW9uOiAldCA9PSB0b3RhbCBzbGlkZSBjb3VudCAtLT4NCgkJPHVpdGV4dCBuYW1lPSJTQ1JVQkJBUlNUQVRVU19TTElERUlORk8iIHZhbHVlPSLQodC70LDQudC0ICVuIC8gJXQgfCAiLz4NCgkJPHVpdGV4dCBuYW1lPSJTQ1JVQkJBUlNUQVRVU19TVE9QUEVEIiB2YWx1ZT0i0J7RgdGC0LDQvdC+0LLQu9C10L3QviIvPg0KCQk8dWl0ZXh0IG5hbWU9IlNDUlVCQkFSU1RBVFVTX1BMQVlJTkciIHZhbHVlPSLQktC+0YHQv9GA0L7QuNC30LLQtdC00LXQvdC40LUiLz4NCgkJPHVpdGV4dCBuYW1lPSJTQ1JVQkJBUlNUQVRVU19OT0FVRElPIiB2YWx1ZT0i0J3QtdGCINCw0YPQtNC40L4iLz4NCgkJPHVpdGV4dCBuYW1lPSJTQ1JVQkJBUlNUQVRVU19WSURQTEFZSU5HIiB2YWx1ZT0i0JLQvtGB0L/RgNC+0LjQt9Cy0LXQtNC10L3QuNC1INCy0LjQtNC10L4iLz4NCgkJPHVpdGV4dCBuYW1lPSJTQ1JVQkJBUlNUQVRVU19MT0FESU5HIiB2YWx1ZT0i0JfQsNCz0YDRg9C30LrQsCIvPg0KCQk8dWl0ZXh0IG5hbWU9IlNDUlVCQkFSU1RBVFVTX0JVRkZFUklORyIgdmFsdWU9ItCR0YPRhNC10YDQuNC30LDRhtC40Y8iLz4NCgkJPHVpdGV4dCBuYW1lPSJTQ1JVQkJBUlNUQVRVU19RVUVTVElPTiIgdmFsdWU9ItCe0YLQstC10YIg0L3QsCDQstC+0L/RgNC+0YEiLz4NCgkJPHVpdGV4dCBuYW1lPSJTQ1JVQkJBUlNUQVRVU19SRVZJRVdRVUlaIiB2YWx1ZT0i0J7QsdC30L7RgCDQvtC/0YDQvtGB0LAiLz4NCgkJPCEtLSBzdWJzdGl0dXRpb246ICVtID09IG1pbnV0ZXMgcmVtYWluaW5nIC0tPg0KCQk8IS0tIHN1YnN0aXR1dGlvbjogJXMgPT0gc2Vjb25kcyByZW1haW5pbmcgLS0+DQoJCTx1aXRleHQgbmFtZT0iRUxBUFNFRCIgdmFsdWU9ItCe0YHRgtCw0LvQvtGB0YwgJW0g0LzQuNC9LiAlcyDRgSIvPg0KCQk8dWl0ZXh0IG5hbWU9Ik5PVEZPVU5EIiB2YWx1ZT0i0J3QuNGH0LXQs9C+INC90LUg0L3QsNC50LTQtdC90L4iLz4NCgkJPHVpdGV4dCBuYW1lPSJBVFRBQ0hNRU5UUyIgdmFsdWU9ItCS0LvQvtC20LXQvdC40Y8iLz4NCgkJPCEtLSBzdWJzdGl0dXRpb246ICVwID09IGN1cnJlbnQgc3BlYWtlcidzIHRpdGxlIC0tPg0KCQk8dWl0ZXh0IG5hbWU9IkJJT1dJTl9USVRMRSIgdmFsdWU9ItCR0LjQvtCz0YDQsNGE0LjRjzogJXAiLz4NCgkJPHVpdGV4dCBuYW1lPSJCSU9CVE5fVElUTEUiIHZhbHVlPSLQkdC40L7Qs9GA0LDRhNC40Y8iLz4NCgkJPHVpdGV4dCBuYW1lPSJESVZJREVSQlROX1RJVExFIiB2YWx1ZT0ifCIvPg0KCQk8dWl0ZXh0IG5hbWU9IkNPTlRBQ1RCVE5fVElUTEUiIHZhbHVlPSLQmtC+0L3RgtCw0LrRgiIvPg0KCQk8dWl0ZXh0IG5hbWU9IlRBQl9RVUlaIiB2YWx1ZT0i0J7Qv9GA0L7RgSIvPg0KCQk8dWl0ZXh0IG5hbWU9IlRBQl9PVVRMSU5FIiB2YWx1ZT0i0KHRhdC10LzQsCIvPg0KCQk8dWl0ZXh0IG5hbWU9IlRBQl9USFVNQiIgdmFsdWU9ItCR0LXQs9GD0L3QvtC6Ii8+DQoJCTx1aXRleHQgbmFtZT0iVEFCX05PVEVTIiB2YWx1ZT0i0JfQsNC80LXRgtC60LgiLz4NCgkJPHVpdGV4dCBuYW1lPSJUQUJfU0VBUkNIIiB2YWx1ZT0i0J/QvtC40YHQuiIvPg0KCQk8dWl0ZXh0IG5hbWU9IlNMSURFX0hFQURJTkciIHZhbHVlPSLQl9Cw0LPQvtC70L7QstC+0Log0YHQu9Cw0LnQtNCwIi8+DQoJCTx1aXRleHQgbmFtZT0iRFVSQVRJT05fSEVBRElORyIgdmFsdWU9ItCU0LvQuNGCLdGB0YLRjCIvPg0KCQk8dWl0ZXh0IG5hbWU9IlNFQVJDSF9IRUFESU5HIiB2YWx1ZT0i0J/QvtC40YHQuiDRgtC10LrRgdGC0LA6Ii8+DQoJCTx1aXRleHQgbmFtZT0iVEhVTUJfSEVBRElORyIgdmFsdWU9ItCh0LvQsNC50LQiLz4NCgkJPHVpdGV4dCBuYW1lPSJUSFVNQl9JTkZPIiB2YWx1ZT0i0J3QsNC30LLQsNC90LjQtS/QtNC70LjRgi3QvdC+0YHRgtGMIi8+DQoJCTx1aXRleHQgbmFtZT0iQVRUQUNITkFNRV9IRUFESU5HIiB2YWx1ZT0i0JjQvNGPINGE0LDQudC70LAiLz4NCgkJPHVpdGV4dCBuYW1lPSJBVFRBQ0hTSVpFX0hFQURJTkciIHZhbHVlPSLQoNCw0LfQvNC10YAiLz4NCgkJPHVpdGV4dCBuYW1lPSJTTElERV9OT1RFUyIgdmFsdWU9ItCX0LDQvNC10YLQutC4INC6INGB0LvQsNC50LTRgyIvPg0KCQk8dWl0ZXh0IG5hbWU9IkNPVVJTRV9TVEFUVVMiIHZhbHVlPSJNb2R1bGUgU3RhdHVzIi8+DQoJCTx1aXRleHQgbmFtZT0iUEFTU0VEX1NUUklORyIgdmFsdWU9IlBhc3NlZCIvPg0KCQk8dWl0ZXh0IG5hbWU9IkZBSUxFRF9TVFJJTkciIHZhbHVlPSJGYWlsZWQiLz4NCgkJPCEtLXF1aXogcG9kIGFuZCBtZXNzYWdlIGJveCB0ZXh0cy0tPg0KCQk8dWl0ZXh0IG5hbWU9IlFVSVpQT0RfUVVJWl9BVFRFTVBUIiB2YWx1ZT0i0J/QvtC/0YvRgtC60LAg0L/RgNC+0LnRgtC4INC+0L/RgNC+0YE6Ii8+DQoJCTx1aXRleHQgbmFtZT0iUVVJWlBPRF9RVUlaX0FUVEVNUFRfVkFMVUUiIHZhbHVlPSIlbiDQuNC3ICV0Ii8+DQoJCTx1aXRleHQgbmFtZT0iUVVJWlBPRF9RVUlaX1NDT1JFIiB2YWx1ZT0i0J3QsNCx0YDQsNC90L4g0LHQsNC70LvQvtCyOiIvPg0KCQk8dWl0ZXh0IG5hbWU9IlFVSVpQT0RfUVVJWl9QQVNTU0NPUkUiIHZhbHVlPSLQn9GA0L7RhdC+0LTQvdC+0Lkg0YDQtdC30YPQu9GM0YLQsNGCOiIvPg0KCQk8dWl0ZXh0IG5hbWU9IlFVSVpQT0RfUVVJWl9NQVhTQ09SRSIgdmFsdWU9ItCc0LDQutGB0LjQvNCw0LvRjNC90YvQuSDRgNC10LfRg9C70YzRgtCw0YI6Ii8+DQoJCTx1aXRleHQgbmFtZT0iUVVJWlBPRF9RVUVTQVRNUFRfU1RSIiB2YWx1ZT0i0J/QvtC/0YvRgtC60LA6ICVuINC40LcgJXQiLz4NCgkJPHVpdGV4dCBuYW1lPSJRVUlaUE9EX1FVRVNUWVBFX1NUUiIgdmFsdWU9ItCi0LjQvzogJXMiLz4NCgkJPHVpdGV4dCBuYW1lPSJRVUlaUE9EX1FVRVNUWVBFX0dSRCIgdmFsdWU9ItChINC+0YbQtdC90LrQvtC5Ii8+DQoJCTx1aXRleHQgbmFtZT0iUVVJWlBPRF9RVUVTVFlQRV9TVlkiIHZhbHVlPSLQntCx0LfQvtGAIi8+DQoJCTx1aXRleHQgbmFtZT0iUVVJWlBPRF9RVUlaQVRNUFRfSU5GIiB2YWx1ZT0i0JHQvtC70YzRiNC+0LUg0YfQuNGB0LvQviIvPg0KCQk8dWl0ZXh0IG5hbWU9IlFVSVpQT0RfUVVFU0FUTVBUX0lORiIgdmFsdWU9ItCR0L7Qu9GM0YjQvtC1INGH0LjRgdC70L4iLz4NCgkJPHVpdGV4dCBuYW1lPSJXQVJOSU5HTVNHX1lFU1NUUklORyIgdmFsdWU9ItCU0LAiLz4NCgkJPHVpdGV4dCBuYW1lPSJXQVJOSU5HTVNHX05PU1RSSU5HIiB2YWx1ZT0i0J3QtdGCIi8+DQoJCTx1aXRleHQgbmFtZT0iV0FSTklOR01TR19USVRMRVNUUklORyIgdmFsdWU9ItCf0YDQtdC00YPQv9GA0LXQttC00LXQvdC40LUg0L4g0L3QsNCy0LjQs9Cw0YbQuNC4INCyINC+0L/RgNC+0YHQtSIvPg0KCQk8dWl0ZXh0IG5hbWU9IldBUk5JTkdNU0dfTVNHU1RSSU5HIiB2YWx1ZT0i0JIg0L7Qv9GA0L7RgdC1INC+0YHRgtCw0LvQuNGB0Ywg0L3QtdC+0YLQstC10YfQtdC90L3Ri9C1INCy0L7Qv9GA0L7RgdGLLtCd0LDQttCw0YLQuNC1INC60L3QvtC/0LrQuCAmcXVvdDvQlNCwJnF1b3Q7INC/0YDQuNCy0LXQtNC10YIg0Log0LfQsNC60YDRi9GC0LjRjiDQvtC/0YDQvtGB0LAuINCd0LDQttCw0YLQuNC1INC60L3QvtC/0LrQuCAmcXVvdDvQndC10YImcXVvdDsg0L/RgNC+0LTQvtC70LbQuNGCINC+0L/RgNC+0YEuIi8+DQoJCTx1aXRleHQgbmFtZT0iSU5GT1JNQVRJT05fSDI2NF9GTEFTSFBMQVlFUiIgdmFsdWU9ItCi0LXQutGD0YnQsNGPINCy0LXRgNGB0LjRjyDQv9GA0L7QuNCz0YDRi9Cy0LDRgtC10LvRjyBGbGFzaCBQbGF5ZXIsINGD0YHRgtCw0L3QvtCy0LvQtdC90L3QsNGPINC90LAg0Y3RgtC+0Lwg0LrQvtC80L/RjNGO0YLQtdGA0LUsINC90LUg0L/QvtC00LTQtdGA0LbQuNCy0LDQtdGCINGN0YLQviDQstC40LTQtdC+LiDQqdC10LvQutC90LjRgtC1INCyINC+0LHQu9Cw0YHRgtC4INCy0LjQtNC10L4sINGH0YLQvtCx0Ysg0LfQsNCz0YDRg9C30LjRgtGMINC/0L7RgdC70LXQtNC90Y7RjiDQstC10YDRgdC40Y4g0L/RgNC+0LjQs9GA0YvQstCw0YLQtdC70Y8gRmxhc2ggUGxheWVyLiIvPg0KCQk8IS0tIHN1YnN0aXR1dGlvbjogJXAgPT0gcHJlc2VudGF0aW9uIHRpdGxlIC0tPg0KCQk8IS0tIHN1YnN0aXR1dGlvbjogJXMgPT0gc2xpZGUgdGl0bGUgLS0+DQoJCTwhLS0gc3Vic3RpdHV0aW9uOiAlbiA9PSBzbGlkZSBudW1iZXIgLS0+DQoJCTx1aXRleHQgbmFtZT0iQk9PS01BUksiIHZhbHVlPSJBZG9iZSBQcmVzZW50ZXIgLSAlcCIvPg0KCQk8IS0tIHN1YnN0aXR1dGlvbjogJXAgPT0gcHJlc2VudGF0aW9uIHRpdGxlIC0tPg0KCQk8IS0tIHN1YnN0aXR1dGlvbjogJXMgPT0gc2xpZGUgdGl0bGUgLS0+DQoJCTwhLS0gc3Vic3RpdHV0aW9uOiAlbiA9PSBzbGlkZSBudW1iZXIgLS0+DQoJCTx1aXRleHQgbmFtZT0iQk9PS01BUktTTElERSIgdmFsdWU9IkFkb2JlIFByZXNlbnRlciAtICVwICVzIi8+DQoJCTx1aXRleHQgbmFtZT0iU0hPV1NJREVCQVIiIHZhbHVlPSLQn9C+0LrQsNC30YvQstCw0YLRjCDQstGA0LXQt9C60YMg0YPRh9Cw0YHRgtC90LjQutCw0LwiLz4NCgkJPHVpdGV4dCBuYW1lPSJNVVRFIiB2YWx1ZT0i0J7RgtC60LvRjtGH0LjRgtGMINC30LLRg9C6Ii8+DQoJCTx1aXRleHQgbmFtZT0iRE9DV1JBUF9USVRMRSIgdmFsdWU9ItCS0LvQvtC20LXQvdC40LUg0LIg0YTQsNC50LsgQWRvYmUgUHJlc2VudGVyIi8+DQoJCTx1aXRleHQgbmFtZT0iRE9DV1JBUF9NU0ciIHZhbHVlPSLQodC+0YXRgNCw0L3QuNGC0Ywg0LIg0L/QsNC/0LrRgyAmcXVvdDvQnNC+0Lkg0LrQvtC80L/RjNGO0YLQtdGAJnF1b3Q7Ii8+DQoJCTx1aXRleHQgbmFtZT0iRE9DV1JBUF9QUk9NUFQiIHZhbHVlPSLQqdC10LvQutC90YPRgtGMINC00LvRjyDQt9Cw0LPRgNGD0LfQutC4Ii8+DQoJPC9sYW5ndWFnZT4NCjwvY29uZmlndXJhdGlvbj4NCg=="/>
  <p:tag name="SECTOMILLISECCONVERTED" val="1"/>
</p:tagLst>
</file>

<file path=ppt/tags/tag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5&quot;/&gt;&lt;/TableIndex&gt;&lt;/ShapeTextInfo&gt;"/>
</p:tagLst>
</file>

<file path=ppt/tags/tag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2&quot;/&gt;&lt;/TableIndex&gt;&lt;/ShapeTextInfo&gt;"/>
</p:tagLst>
</file>

<file path=ppt/tags/tag5.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5&quot;/&gt;&lt;lineCharCount val=&quot;33&quot;/&gt;&lt;lineCharCount val=&quot;13&quot;/&gt;&lt;lineCharCount val=&quot;12&quot;/&gt;&lt;lineCharCount val=&quot;13&quot;/&gt;&lt;lineCharCount val=&quot;11&quot;/&gt;&lt;/TableIndex&gt;&lt;/ShapeTextInfo&gt;"/>
</p:tagLst>
</file>

<file path=ppt/tags/tag6.xml><?xml version="1.0" encoding="utf-8"?>
<p:tagLst xmlns:a="http://schemas.openxmlformats.org/drawingml/2006/main" xmlns:r="http://schemas.openxmlformats.org/officeDocument/2006/relationships" xmlns:p="http://schemas.openxmlformats.org/presentationml/2006/main">
  <p:tag name="PPSNARRATION" val="1,1664464705,C:\Users\tdbowman\Dropbox\Intro to Programming\Lectures\Week1_pptx\Media.ppcx"/>
  <p:tag name="HTML_SHAPEINFO" val="&lt;SlideThumbPath val=&quot;Slide1.PNG&quot;/&gt;"/>
</p:tagLst>
</file>

<file path=ppt/tags/tag7.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37&quot;/&gt;&lt;/TableIndex&gt;&lt;/ShapeTextInfo&gt;"/>
  <p:tag name="PRESENTER_SHAPEINFO" val="&lt;ThreeDShapeInfo&gt;&lt;uuid val=&quot;{AEDA2C60-872C-4CB4-964A-24C301305636}&quot;/&gt;&lt;isInvalidForFieldText val=&quot;0&quot;/&gt;&lt;Image&gt;&lt;filename val=&quot;C:\Users\tdbowman\AppData\Local\Temp\PR\data\asimages\{AEDA2C60-872C-4CB4-964A-24C301305636}_1.png&quot;/&gt;&lt;left val=&quot;53&quot;/&gt;&lt;top val=&quot;167&quot;/&gt;&lt;width val=&quot;612&quot;/&gt;&lt;height val=&quot;76&quot;/&gt;&lt;hasText val=&quot;1&quot;/&gt;&lt;/Image&gt;&lt;/ThreeDShapeInfo&gt;"/>
</p:tagLst>
</file>

<file path=ppt/tags/tag8.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21&quot;/&gt;&lt;/TableIndex&gt;&lt;/ShapeTextInfo&gt;"/>
  <p:tag name="HTML_SHAPEINFO" val="&lt;ThreeDShapeInfo&gt;&lt;uuid val=&quot;&quot;/&gt;&lt;isInvalidForFieldText val=&quot;0&quot;/&gt;&lt;Image&gt;&lt;filename val=&quot;C:\Users\tdbowman\AppData\Local\Temp\PR\data\asimages\{9721E529-112E-4131-8D83-A7A8CD1DC8DC}_1.png&quot;/&gt;&lt;left val=&quot;107&quot;/&gt;&lt;top val=&quot;299&quot;/&gt;&lt;width val=&quot;504&quot;/&gt;&lt;height val=&quot;68&quot;/&gt;&lt;hasText val=&quot;1&quot;/&gt;&lt;/Image&gt;&lt;/ThreeDShapeInfo&gt;"/>
</p:tagLst>
</file>

<file path=ppt/tags/tag9.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0&quot;/&gt;&lt;/TableIndex&gt;&lt;/ShapeTextInfo&gt;"/>
</p:tagLst>
</file>

<file path=ppt/theme/theme1.xml><?xml version="1.0" encoding="utf-8"?>
<a:theme xmlns:a="http://schemas.openxmlformats.org/drawingml/2006/main" name="DominicanUniv">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ominicanUniv" id="{FAF843F2-ED2B-4843-84AA-C7FDF478511C}" vid="{4BB194CD-8017-3144-A43C-F886E2202E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Metadata/LabelInfo.xml><?xml version="1.0" encoding="utf-8"?>
<clbl:labelList xmlns:clbl="http://schemas.microsoft.com/office/2020/mipLabelMetadata">
  <clbl:label id="{e51cdec9-811d-471d-bbe6-dd3d8d54c28b}" enabled="0" method="" siteId="{e51cdec9-811d-471d-bbe6-dd3d8d54c28b}" removed="1"/>
</clbl:labelList>
</file>

<file path=docProps/app.xml><?xml version="1.0" encoding="utf-8"?>
<Properties xmlns="http://schemas.openxmlformats.org/officeDocument/2006/extended-properties" xmlns:vt="http://schemas.openxmlformats.org/officeDocument/2006/docPropsVTypes">
  <Template>DominicanUniv</Template>
  <TotalTime>7023</TotalTime>
  <Words>3831</Words>
  <Application>Microsoft Macintosh PowerPoint</Application>
  <PresentationFormat>Widescreen</PresentationFormat>
  <Paragraphs>376</Paragraphs>
  <Slides>23</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-apple-system</vt:lpstr>
      <vt:lpstr>Aptos Narrow</vt:lpstr>
      <vt:lpstr>Arial</vt:lpstr>
      <vt:lpstr>Cabin</vt:lpstr>
      <vt:lpstr>Calibri</vt:lpstr>
      <vt:lpstr>Consolas</vt:lpstr>
      <vt:lpstr>Tabac Sans</vt:lpstr>
      <vt:lpstr>DominicanUniv</vt:lpstr>
      <vt:lpstr>AI &amp; LLM with</vt:lpstr>
      <vt:lpstr>Artificial Intelligence and Autonomous Systems</vt:lpstr>
      <vt:lpstr>Challenges for Autonomous System</vt:lpstr>
      <vt:lpstr>Testing Out JPL’s New Snake Robot</vt:lpstr>
      <vt:lpstr>Spot Levels Up | Boston Dynamics</vt:lpstr>
      <vt:lpstr>Beyond Driverless Trucks: Building Autonomous EV Systems</vt:lpstr>
      <vt:lpstr>How many robots does it take to run a grocery store? </vt:lpstr>
      <vt:lpstr>Caterpillar: Making Autonomous Vehicles a Reality </vt:lpstr>
      <vt:lpstr>John Deere's fully autonomous tractor</vt:lpstr>
      <vt:lpstr>Autonomous Systems: Self-Driving Cars, Aircraft, and More | InTechnology Podcast | Intel Software  </vt:lpstr>
      <vt:lpstr>Security, Privacy, and Trust</vt:lpstr>
      <vt:lpstr>Security, Privacy, and Trust</vt:lpstr>
      <vt:lpstr>Security, Privacy, and Trust</vt:lpstr>
      <vt:lpstr>Generative AI and the End of Trust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Wayne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Crystal Mott</dc:creator>
  <cp:lastModifiedBy>Bowman, Timothy</cp:lastModifiedBy>
  <cp:revision>253</cp:revision>
  <dcterms:created xsi:type="dcterms:W3CDTF">2015-09-23T15:06:39Z</dcterms:created>
  <dcterms:modified xsi:type="dcterms:W3CDTF">2024-08-16T14:15:21Z</dcterms:modified>
</cp:coreProperties>
</file>